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29.xml" ContentType="application/vnd.openxmlformats-officedocument.presentationml.slide+xml"/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8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docProps/custom.xml" ContentType="application/vnd.openxmlformats-officedocument.custom-properties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87.xml" ContentType="application/vnd.openxmlformats-officedocument.presentationml.slideLayout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6.xml" ContentType="application/vnd.openxmlformats-officedocument.presentationml.slideLayout+xml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72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1.xml" ContentType="application/vnd.openxmlformats-officedocument.presentationml.slideLayout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slideMasters/slideMaster5.xml" ContentType="application/vnd.openxmlformats-officedocument.presentationml.slideMaster+xml"/>
  <Override PartName="/ppt/handoutMasters/handoutMaster1.xml" ContentType="application/vnd.openxmlformats-officedocument.presentationml.handoutMaster+xml"/>
  <Override PartName="/ppt/slideLayouts/slideLayout59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slideMasters/slideMaster6.xml" ContentType="application/vnd.openxmlformats-officedocument.presentationml.slideMaster+xml"/>
  <Override PartName="/ppt/theme/theme8.xml" ContentType="application/vnd.openxmlformats-officedocument.them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4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0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1.xml" ContentType="application/vnd.openxmlformats-officedocument.presentationml.notesSlide+xml"/>
  <Override PartName="/ppt/slideMasters/slideMaster7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  <p:sldMasterId id="2147483743" r:id="rId5"/>
    <p:sldMasterId id="2147483752" r:id="rId6"/>
    <p:sldMasterId id="2147483761" r:id="rId7"/>
    <p:sldMasterId id="2147483770" r:id="rId8"/>
    <p:sldMasterId id="2147483779" r:id="rId9"/>
    <p:sldMasterId id="2147483843" r:id="rId10"/>
  </p:sldMasterIdLst>
  <p:notesMasterIdLst>
    <p:notesMasterId r:id="rId46"/>
  </p:notesMasterIdLst>
  <p:handoutMasterIdLst>
    <p:handoutMasterId r:id="rId47"/>
  </p:handoutMasterIdLst>
  <p:sldIdLst>
    <p:sldId id="257" r:id="rId11"/>
    <p:sldId id="572" r:id="rId12"/>
    <p:sldId id="576" r:id="rId13"/>
    <p:sldId id="567" r:id="rId14"/>
    <p:sldId id="574" r:id="rId15"/>
    <p:sldId id="578" r:id="rId16"/>
    <p:sldId id="575" r:id="rId17"/>
    <p:sldId id="573" r:id="rId18"/>
    <p:sldId id="579" r:id="rId19"/>
    <p:sldId id="580" r:id="rId20"/>
    <p:sldId id="581" r:id="rId21"/>
    <p:sldId id="582" r:id="rId22"/>
    <p:sldId id="583" r:id="rId23"/>
    <p:sldId id="569" r:id="rId24"/>
    <p:sldId id="570" r:id="rId25"/>
    <p:sldId id="571" r:id="rId26"/>
    <p:sldId id="545" r:id="rId27"/>
    <p:sldId id="584" r:id="rId28"/>
    <p:sldId id="585" r:id="rId29"/>
    <p:sldId id="589" r:id="rId30"/>
    <p:sldId id="586" r:id="rId31"/>
    <p:sldId id="587" r:id="rId32"/>
    <p:sldId id="588" r:id="rId33"/>
    <p:sldId id="590" r:id="rId34"/>
    <p:sldId id="591" r:id="rId35"/>
    <p:sldId id="592" r:id="rId36"/>
    <p:sldId id="593" r:id="rId37"/>
    <p:sldId id="594" r:id="rId38"/>
    <p:sldId id="595" r:id="rId39"/>
    <p:sldId id="596" r:id="rId40"/>
    <p:sldId id="597" r:id="rId41"/>
    <p:sldId id="598" r:id="rId42"/>
    <p:sldId id="599" r:id="rId43"/>
    <p:sldId id="600" r:id="rId44"/>
    <p:sldId id="490" r:id="rId45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7787B"/>
    <a:srgbClr val="FFFFFF"/>
    <a:srgbClr val="996633"/>
    <a:srgbClr val="EAF3E7"/>
    <a:srgbClr val="D3E7CC"/>
    <a:srgbClr val="000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80193" autoAdjust="0"/>
  </p:normalViewPr>
  <p:slideViewPr>
    <p:cSldViewPr snapToGrid="0">
      <p:cViewPr varScale="1">
        <p:scale>
          <a:sx n="88" d="100"/>
          <a:sy n="88" d="100"/>
        </p:scale>
        <p:origin x="-754" y="-82"/>
      </p:cViewPr>
      <p:guideLst>
        <p:guide orient="horz" pos="935"/>
        <p:guide orient="horz" pos="3884"/>
        <p:guide orient="horz" pos="4020"/>
        <p:guide orient="horz" pos="4156"/>
        <p:guide orient="horz" pos="809"/>
        <p:guide orient="horz" pos="300"/>
        <p:guide orient="horz" pos="142"/>
        <p:guide orient="horz" pos="2160"/>
        <p:guide pos="2880"/>
        <p:guide pos="136"/>
        <p:guide pos="272"/>
        <p:guide pos="5624"/>
        <p:guide pos="4940"/>
        <p:guide pos="5618"/>
        <p:guide pos="10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viewProps" Target="view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   Rev 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fld id="{6E9BC4E0-6123-476C-81FC-255E11AB69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Test Presentation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2008-08-21</a:t>
            </a:r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r>
              <a:rPr lang="en-GB"/>
              <a:t>1/152 43-LXE 108 236 Uen  Rev PA1</a:t>
            </a: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65 Medium" pitchFamily="34" charset="0"/>
              </a:defRPr>
            </a:lvl1pPr>
          </a:lstStyle>
          <a:p>
            <a:pPr>
              <a:defRPr/>
            </a:pPr>
            <a:fld id="{74A263B4-D0EB-4C6F-92B6-7AA329CF60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65 Medium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23</a:t>
            </a:fld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24</a:t>
            </a:fld>
            <a:endParaRPr lang="en-GB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25</a:t>
            </a:fld>
            <a:endParaRPr lang="en-GB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26</a:t>
            </a:fld>
            <a:endParaRPr lang="en-GB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27</a:t>
            </a:fld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28</a:t>
            </a:fld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29</a:t>
            </a:fld>
            <a:endParaRPr lang="en-GB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31</a:t>
            </a:fld>
            <a:endParaRPr lang="en-GB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32</a:t>
            </a:fld>
            <a:endParaRPr lang="en-GB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33</a:t>
            </a:fld>
            <a:endParaRPr lang="en-GB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34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Test Presentation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1/152 43-LXE 108 236 Uen  Rev PA1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263B4-D0EB-4C6F-92B6-7AA329CF6000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v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3" name="Picture 12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ver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9" name="Picture 8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lim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vid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orang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16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inside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re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en-GB" sz="1100" b="1" noProof="0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en-GB" sz="1100" b="1" noProof="0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purp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inside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hankyou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chemeClr val="bg1"/>
                </a:solidFill>
                <a:latin typeface="Arial"/>
              </a:rPr>
              <a:t>CONFIDENTIAL</a:t>
            </a:r>
            <a:endParaRPr lang="sv-SE" sz="1100" b="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ankyou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v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3" name="Picture 12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484313"/>
            <a:ext cx="8280400" cy="46815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vider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726112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1297876"/>
            <a:ext cx="8280400" cy="523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1" name="Picture 10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viderinside_blu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3504804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1800" y="3051516"/>
            <a:ext cx="8280400" cy="4307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xtFooterRight"/>
          <p:cNvSpPr txBox="1"/>
          <p:nvPr userDrawn="1"/>
        </p:nvSpPr>
        <p:spPr>
          <a:xfrm>
            <a:off x="431800" y="6508751"/>
            <a:ext cx="1321844" cy="19858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603332" y="6567683"/>
            <a:ext cx="3030538" cy="260350"/>
          </a:xfrm>
        </p:spPr>
        <p:txBody>
          <a:bodyPr/>
          <a:lstStyle>
            <a:lvl1pPr algn="l">
              <a:buFontTx/>
              <a:buNone/>
              <a:defRPr sz="1000">
                <a:solidFill>
                  <a:srgbClr val="FFFFFF"/>
                </a:solidFill>
              </a:defRPr>
            </a:lvl1pPr>
            <a:lvl2pPr>
              <a:buFontTx/>
              <a:buNone/>
              <a:defRPr sz="1000">
                <a:solidFill>
                  <a:srgbClr val="FFFFFF"/>
                </a:solidFill>
              </a:defRPr>
            </a:lvl2pPr>
            <a:lvl3pPr>
              <a:buFontTx/>
              <a:buNone/>
              <a:defRPr sz="1000">
                <a:solidFill>
                  <a:srgbClr val="FFFFFF"/>
                </a:solidFill>
              </a:defRPr>
            </a:lvl3pPr>
            <a:lvl4pPr>
              <a:buFontTx/>
              <a:buNone/>
              <a:defRPr sz="1000">
                <a:solidFill>
                  <a:srgbClr val="FFFFFF"/>
                </a:solidFill>
              </a:defRPr>
            </a:lvl4pPr>
            <a:lvl5pPr>
              <a:buFontTx/>
              <a:buNone/>
              <a:defRPr sz="10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0" name="Picture 9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64000" cy="4681537"/>
          </a:xfrm>
        </p:spPr>
        <p:txBody>
          <a:bodyPr/>
          <a:lstStyle>
            <a:lvl1pPr>
              <a:defRPr sz="2400">
                <a:solidFill>
                  <a:srgbClr val="77787B"/>
                </a:solidFill>
              </a:defRPr>
            </a:lvl1pPr>
            <a:lvl2pPr>
              <a:defRPr sz="2000">
                <a:solidFill>
                  <a:srgbClr val="77787B"/>
                </a:solidFill>
              </a:defRPr>
            </a:lvl2pPr>
            <a:lvl3pPr>
              <a:defRPr sz="2000">
                <a:solidFill>
                  <a:srgbClr val="77787B"/>
                </a:solidFill>
              </a:defRPr>
            </a:lvl3pPr>
            <a:lvl4pPr>
              <a:defRPr sz="2000">
                <a:solidFill>
                  <a:srgbClr val="77787B"/>
                </a:solidFill>
              </a:defRPr>
            </a:lvl4pPr>
            <a:lvl5pPr>
              <a:defRPr sz="2000">
                <a:solidFill>
                  <a:srgbClr val="77787B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1"/>
          </p:nvPr>
        </p:nvSpPr>
        <p:spPr>
          <a:xfrm>
            <a:off x="431800" y="657378"/>
            <a:ext cx="8205787" cy="52228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rgbClr val="77787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hankyou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61348" y="5123145"/>
            <a:ext cx="3388638" cy="475989"/>
          </a:xfrm>
        </p:spPr>
        <p:txBody>
          <a:bodyPr anchor="t" anchorCtr="0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61348" y="5599134"/>
            <a:ext cx="3388638" cy="641872"/>
          </a:xfrm>
        </p:spPr>
        <p:txBody>
          <a:bodyPr anchor="t" anchorCtr="0"/>
          <a:lstStyle>
            <a:lvl1pPr marL="0" indent="0" algn="l">
              <a:buFontTx/>
              <a:buNone/>
              <a:defRPr sz="2000">
                <a:solidFill>
                  <a:srgbClr val="77787B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FFFF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" name="Picture 7" descr="SE_makebelieve(2).png"/>
          <p:cNvPicPr>
            <a:picLocks noChangeAspect="1"/>
          </p:cNvPicPr>
          <p:nvPr userDrawn="1"/>
        </p:nvPicPr>
        <p:blipFill>
          <a:blip r:embed="rId3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ver_cherry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3568"/>
            <a:ext cx="9144000" cy="6850864"/>
          </a:xfrm>
          <a:prstGeom prst="rect">
            <a:avLst/>
          </a:prstGeom>
        </p:spPr>
      </p:pic>
      <p:sp>
        <p:nvSpPr>
          <p:cNvPr id="10" name="txtFooterCVLPage"/>
          <p:cNvSpPr txBox="1"/>
          <p:nvPr userDrawn="1"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2562AAA0-7981-4E4B-8798-264F4CF6E0AF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0" y="1290441"/>
            <a:ext cx="8280400" cy="400571"/>
          </a:xfrm>
        </p:spPr>
        <p:txBody>
          <a:bodyPr anchor="t" anchorCtr="0"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0" y="1717412"/>
            <a:ext cx="8280400" cy="451807"/>
          </a:xfrm>
        </p:spPr>
        <p:txBody>
          <a:bodyPr anchor="t" anchorCtr="0"/>
          <a:lstStyle>
            <a:lvl1pPr marL="0" indent="0" algn="l">
              <a:buFontTx/>
              <a:buNone/>
              <a:defRPr sz="2400">
                <a:solidFill>
                  <a:srgbClr val="77787B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1609725" y="6560072"/>
            <a:ext cx="2962275" cy="260350"/>
          </a:xfrm>
        </p:spPr>
        <p:txBody>
          <a:bodyPr/>
          <a:lstStyle>
            <a:lvl1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2pPr>
            <a:lvl3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0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11" name="Picture 10" descr="SE_makebelieve_wht.png"/>
          <p:cNvPicPr>
            <a:picLocks noChangeAspect="1"/>
          </p:cNvPicPr>
          <p:nvPr userDrawn="1"/>
        </p:nvPicPr>
        <p:blipFill>
          <a:blip r:embed="rId3" cstate="print"/>
          <a:srcRect b="14431"/>
          <a:stretch>
            <a:fillRect/>
          </a:stretch>
        </p:blipFill>
        <p:spPr>
          <a:xfrm>
            <a:off x="7653403" y="6162805"/>
            <a:ext cx="1440493" cy="69519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3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67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84.xml"/><Relationship Id="rId9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 smtClean="0"/>
          </a:p>
        </p:txBody>
      </p:sp>
      <p:pic>
        <p:nvPicPr>
          <p:cNvPr id="7" name="Picture 6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  <p:sp>
        <p:nvSpPr>
          <p:cNvPr id="14" name="txtHeaderSecClass"/>
          <p:cNvSpPr txBox="1"/>
          <p:nvPr userDrawn="1"/>
        </p:nvSpPr>
        <p:spPr>
          <a:xfrm>
            <a:off x="8255000" y="6638290"/>
            <a:ext cx="889000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smtClean="0">
                <a:solidFill>
                  <a:srgbClr val="000000"/>
                </a:solidFill>
                <a:latin typeface="Arial"/>
              </a:rPr>
              <a:t>Company Internal</a:t>
            </a:r>
            <a:endParaRPr lang="en-US" sz="75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txtFooterLeft"/>
          <p:cNvSpPr txBox="1"/>
          <p:nvPr userDrawn="1"/>
        </p:nvSpPr>
        <p:spPr>
          <a:xfrm>
            <a:off x="979169" y="6638290"/>
            <a:ext cx="1933194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3/155 01-LXE 110 1400 Uen A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2" name="txtFooterRight"/>
          <p:cNvSpPr txBox="1"/>
          <p:nvPr userDrawn="1"/>
        </p:nvSpPr>
        <p:spPr>
          <a:xfrm>
            <a:off x="2977260" y="6638290"/>
            <a:ext cx="4633214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One way QA and Delivery of Apps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3" name="txtFooterDate"/>
          <p:cNvSpPr txBox="1"/>
          <p:nvPr userDrawn="1"/>
        </p:nvSpPr>
        <p:spPr>
          <a:xfrm>
            <a:off x="385190" y="6638290"/>
            <a:ext cx="529208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r>
              <a:rPr lang="en-US" sz="750" b="0" smtClean="0">
                <a:solidFill>
                  <a:srgbClr val="7F7F7F"/>
                </a:solidFill>
                <a:latin typeface="Arial"/>
              </a:rPr>
              <a:t>2011-12-13</a:t>
            </a:r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18" name="txtFooterCVLPage"/>
          <p:cNvSpPr txBox="1"/>
          <p:nvPr userDrawn="1"/>
        </p:nvSpPr>
        <p:spPr>
          <a:xfrm>
            <a:off x="93598" y="6638290"/>
            <a:ext cx="187197" cy="115416"/>
          </a:xfrm>
          <a:prstGeom prst="rect">
            <a:avLst/>
          </a:prstGeom>
          <a:noFill/>
        </p:spPr>
        <p:txBody>
          <a:bodyPr vert="horz" lIns="0" tIns="0" rIns="0" bIns="0" rtlCol="0">
            <a:spAutoFit/>
          </a:bodyPr>
          <a:lstStyle/>
          <a:p>
            <a:pPr algn="r"/>
            <a:fld id="{2F97BB69-D85E-44D2-81F1-3DAC10CEF376}" type="slidenum">
              <a:rPr lang="en-US" sz="750" b="0" smtClean="0">
                <a:solidFill>
                  <a:srgbClr val="7F7F7F"/>
                </a:solidFill>
                <a:latin typeface="Arial"/>
              </a:rPr>
              <a:pPr algn="r"/>
              <a:t>‹#›</a:t>
            </a:fld>
            <a:endParaRPr lang="en-US" sz="750" b="0">
              <a:solidFill>
                <a:srgbClr val="7F7F7F"/>
              </a:solidFill>
              <a:latin typeface="Arial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40" r:id="rId1"/>
    <p:sldLayoutId id="2147483719" r:id="rId2"/>
    <p:sldLayoutId id="2147483720" r:id="rId3"/>
    <p:sldLayoutId id="2147483741" r:id="rId4"/>
    <p:sldLayoutId id="2147483721" r:id="rId5"/>
    <p:sldLayoutId id="2147483723" r:id="rId6"/>
    <p:sldLayoutId id="2147483724" r:id="rId7"/>
    <p:sldLayoutId id="2147483742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1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832" r:id="rId9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6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6" name="Picture 5" descr="SE_makebelieve(2).png"/>
          <p:cNvPicPr>
            <a:picLocks noChangeAspect="1"/>
          </p:cNvPicPr>
          <p:nvPr/>
        </p:nvPicPr>
        <p:blipFill>
          <a:blip r:embed="rId17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03" r:id="rId15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320848"/>
            <a:ext cx="8280400" cy="523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304925"/>
            <a:ext cx="8280400" cy="486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 smtClean="0"/>
          </a:p>
        </p:txBody>
      </p:sp>
      <p:sp>
        <p:nvSpPr>
          <p:cNvPr id="9" name="txtFooterCVLPage"/>
          <p:cNvSpPr txBox="1"/>
          <p:nvPr/>
        </p:nvSpPr>
        <p:spPr>
          <a:xfrm>
            <a:off x="4502999" y="6508750"/>
            <a:ext cx="1079500" cy="19208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fld id="{36834333-EB5F-4CD3-B6DB-72D900744593}" type="slidenum">
              <a:rPr lang="sv-SE">
                <a:solidFill>
                  <a:srgbClr val="77787B"/>
                </a:solidFill>
                <a:latin typeface="Arial"/>
              </a:rPr>
              <a:pPr>
                <a:lnSpc>
                  <a:spcPts val="1700"/>
                </a:lnSpc>
                <a:spcBef>
                  <a:spcPts val="0"/>
                </a:spcBef>
                <a:defRPr/>
              </a:pPr>
              <a:t>‹#›</a:t>
            </a:fld>
            <a:endParaRPr lang="sv-SE" dirty="0">
              <a:solidFill>
                <a:srgbClr val="77787B"/>
              </a:solidFill>
              <a:latin typeface="Arial"/>
            </a:endParaRPr>
          </a:p>
        </p:txBody>
      </p:sp>
      <p:sp>
        <p:nvSpPr>
          <p:cNvPr id="10" name="txtFooterRight"/>
          <p:cNvSpPr txBox="1"/>
          <p:nvPr/>
        </p:nvSpPr>
        <p:spPr>
          <a:xfrm>
            <a:off x="431800" y="6508751"/>
            <a:ext cx="1321844" cy="19563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1700"/>
              </a:lnSpc>
              <a:spcBef>
                <a:spcPts val="0"/>
              </a:spcBef>
              <a:defRPr/>
            </a:pPr>
            <a:r>
              <a:rPr lang="sv-SE" sz="1100" b="1" dirty="0" smtClean="0">
                <a:solidFill>
                  <a:srgbClr val="FF0000"/>
                </a:solidFill>
                <a:latin typeface="Arial"/>
              </a:rPr>
              <a:t>CONFIDENTIAL</a:t>
            </a:r>
            <a:endParaRPr lang="sv-SE" sz="1100" b="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7" name="Picture 6" descr="SE_makebelieve(2).png"/>
          <p:cNvPicPr>
            <a:picLocks noChangeAspect="1"/>
          </p:cNvPicPr>
          <p:nvPr userDrawn="1"/>
        </p:nvPicPr>
        <p:blipFill>
          <a:blip r:embed="rId10" cstate="print"/>
          <a:srcRect b="15392"/>
          <a:stretch>
            <a:fillRect/>
          </a:stretch>
        </p:blipFill>
        <p:spPr>
          <a:xfrm>
            <a:off x="7640877" y="6162804"/>
            <a:ext cx="1456862" cy="695196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merican Typewriter SE" pitchFamily="34" charset="0"/>
        </a:defRPr>
      </a:lvl9pPr>
    </p:titleStyle>
    <p:bodyStyle>
      <a:lvl1pPr marL="174625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>
          <a:solidFill>
            <a:srgbClr val="77787B"/>
          </a:solidFill>
          <a:latin typeface="+mn-lt"/>
          <a:ea typeface="+mn-ea"/>
          <a:cs typeface="+mn-cs"/>
        </a:defRPr>
      </a:lvl1pPr>
      <a:lvl2pPr marL="450850" indent="-17938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2pPr>
      <a:lvl3pPr marL="714375" indent="-17145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3pPr>
      <a:lvl4pPr marL="989013" indent="-1873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4pPr>
      <a:lvl5pPr marL="1252538" indent="-174625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000">
          <a:solidFill>
            <a:srgbClr val="77787B"/>
          </a:solidFill>
          <a:latin typeface="+mn-lt"/>
        </a:defRPr>
      </a:lvl5pPr>
      <a:lvl6pPr marL="18129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2701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7273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184525" indent="-2698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4.png"/><Relationship Id="rId4" Type="http://schemas.openxmlformats.org/officeDocument/2006/relationships/slide" Target="slide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Model_View_ViewModel" TargetMode="External"/><Relationship Id="rId3" Type="http://schemas.openxmlformats.org/officeDocument/2006/relationships/hyperlink" Target="http://en.wikipedia.org/wiki/Inversion_of_control" TargetMode="External"/><Relationship Id="rId7" Type="http://schemas.openxmlformats.org/officeDocument/2006/relationships/hyperlink" Target="http://stackoverflow.com/questions/667781/what-is-the-difference-between-mvc-and-mvvm" TargetMode="External"/><Relationship Id="rId2" Type="http://schemas.openxmlformats.org/officeDocument/2006/relationships/hyperlink" Target="http://act2.me/full-stack-web-development/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github.com/gurjeet/AngularJSDemos" TargetMode="External"/><Relationship Id="rId5" Type="http://schemas.openxmlformats.org/officeDocument/2006/relationships/hyperlink" Target="http://fastandfluid.com/publicdownloads/AngularJSIn60MinutesIsh_DanWahlin_May2013.pdf" TargetMode="External"/><Relationship Id="rId10" Type="http://schemas.openxmlformats.org/officeDocument/2006/relationships/hyperlink" Target="https://github.com/angular/angular.js/wiki/Understanding-Scopes" TargetMode="External"/><Relationship Id="rId4" Type="http://schemas.openxmlformats.org/officeDocument/2006/relationships/hyperlink" Target="http://en.wikipedia.org/wiki/Dependency_injection" TargetMode="External"/><Relationship Id="rId9" Type="http://schemas.openxmlformats.org/officeDocument/2006/relationships/hyperlink" Target="http://geekswithblogs.net/dlussier/archive/2009/11/21/136454.asp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Nourriture - </a:t>
            </a:r>
            <a:r>
              <a:rPr lang="en-US" dirty="0" smtClean="0"/>
              <a:t>Connect People with Ingredients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fastDev@AngularJS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MVVM (Model View </a:t>
            </a:r>
            <a:r>
              <a:rPr lang="en-US" dirty="0" err="1" smtClean="0"/>
              <a:t>ViewModel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Largely based on the MVC pattern, MVVM is a specific implementation targeted at UI development platforms which support </a:t>
            </a:r>
            <a:r>
              <a:rPr lang="en-US" dirty="0" smtClean="0">
                <a:solidFill>
                  <a:srgbClr val="FF0000"/>
                </a:solidFill>
              </a:rPr>
              <a:t>event-driven programming</a:t>
            </a:r>
            <a:r>
              <a:rPr lang="en-US" dirty="0" smtClean="0"/>
              <a:t>.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MVVM facilitates a clear </a:t>
            </a:r>
            <a:r>
              <a:rPr lang="en-US" dirty="0" smtClean="0">
                <a:solidFill>
                  <a:srgbClr val="FF0000"/>
                </a:solidFill>
              </a:rPr>
              <a:t>separation</a:t>
            </a:r>
            <a:r>
              <a:rPr lang="en-US" dirty="0" smtClean="0"/>
              <a:t> of the </a:t>
            </a:r>
            <a:r>
              <a:rPr lang="en-US" dirty="0" smtClean="0">
                <a:solidFill>
                  <a:srgbClr val="FF0000"/>
                </a:solidFill>
              </a:rPr>
              <a:t>GUI</a:t>
            </a:r>
            <a:r>
              <a:rPr lang="en-US" dirty="0" smtClean="0"/>
              <a:t> (HTML) </a:t>
            </a:r>
            <a:r>
              <a:rPr lang="en-US" dirty="0" smtClean="0">
                <a:solidFill>
                  <a:srgbClr val="FF0000"/>
                </a:solidFill>
              </a:rPr>
              <a:t>from</a:t>
            </a:r>
            <a:r>
              <a:rPr lang="en-US" dirty="0" smtClean="0"/>
              <a:t> the </a:t>
            </a:r>
            <a:r>
              <a:rPr lang="en-US" dirty="0" smtClean="0">
                <a:solidFill>
                  <a:srgbClr val="FF0000"/>
                </a:solidFill>
              </a:rPr>
              <a:t>business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logic</a:t>
            </a:r>
            <a:r>
              <a:rPr lang="en-US" dirty="0" smtClean="0"/>
              <a:t> (backend logic) known as the model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The </a:t>
            </a:r>
            <a:r>
              <a:rPr lang="en-US" b="1" dirty="0" smtClean="0"/>
              <a:t>VM (view model) of MVVM</a:t>
            </a:r>
            <a:r>
              <a:rPr lang="en-US" dirty="0" smtClean="0"/>
              <a:t> is a </a:t>
            </a:r>
            <a:r>
              <a:rPr lang="en-US" b="1" dirty="0" smtClean="0"/>
              <a:t>value converter </a:t>
            </a:r>
            <a:r>
              <a:rPr lang="en-US" dirty="0" smtClean="0"/>
              <a:t>that</a:t>
            </a:r>
            <a:r>
              <a:rPr lang="en-US" b="1" baseline="30000" dirty="0" smtClean="0"/>
              <a:t> </a:t>
            </a:r>
            <a:r>
              <a:rPr lang="en-US" dirty="0" smtClean="0"/>
              <a:t>“</a:t>
            </a:r>
            <a:r>
              <a:rPr lang="en-US" dirty="0" smtClean="0">
                <a:solidFill>
                  <a:srgbClr val="FF0000"/>
                </a:solidFill>
              </a:rPr>
              <a:t>model of the view</a:t>
            </a:r>
            <a:r>
              <a:rPr lang="en-US" dirty="0" smtClean="0"/>
              <a:t>” meaning it is </a:t>
            </a:r>
            <a:r>
              <a:rPr lang="en-US" dirty="0" smtClean="0">
                <a:solidFill>
                  <a:srgbClr val="FF0000"/>
                </a:solidFill>
              </a:rPr>
              <a:t>an abstraction of the view </a:t>
            </a:r>
            <a:r>
              <a:rPr lang="en-US" dirty="0" smtClean="0"/>
              <a:t>that also </a:t>
            </a:r>
            <a:r>
              <a:rPr lang="en-US" dirty="0" smtClean="0">
                <a:solidFill>
                  <a:srgbClr val="FF0000"/>
                </a:solidFill>
              </a:rPr>
              <a:t>serves in mediating </a:t>
            </a:r>
            <a:r>
              <a:rPr lang="en-US" dirty="0" smtClean="0"/>
              <a:t>between the view and the model which is the target of the view data bindings.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MVVM (Model View </a:t>
            </a:r>
            <a:r>
              <a:rPr lang="en-US" dirty="0" err="1" smtClean="0"/>
              <a:t>ViewModel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MVVM was designed to make use of </a:t>
            </a:r>
            <a:r>
              <a:rPr lang="en-US" dirty="0" smtClean="0">
                <a:solidFill>
                  <a:srgbClr val="FF0000"/>
                </a:solidFill>
              </a:rPr>
              <a:t>data binding </a:t>
            </a:r>
            <a:r>
              <a:rPr lang="en-US" dirty="0" smtClean="0"/>
              <a:t>functions to better facilitate the separation of view layer development from the rest </a:t>
            </a:r>
            <a:r>
              <a:rPr lang="en-US" i="1" dirty="0" smtClean="0">
                <a:solidFill>
                  <a:srgbClr val="FF0000"/>
                </a:solidFill>
              </a:rPr>
              <a:t>by removing virtually all GUI code (“code-behind”) from the view layer</a:t>
            </a:r>
            <a:r>
              <a:rPr lang="en-US" dirty="0" smtClean="0"/>
              <a:t>.</a:t>
            </a:r>
          </a:p>
          <a:p>
            <a:pPr algn="ctr">
              <a:buNone/>
            </a:pPr>
            <a:endParaRPr lang="sv-SE" dirty="0" smtClean="0"/>
          </a:p>
          <a:p>
            <a:pPr algn="ctr">
              <a:buNone/>
            </a:pPr>
            <a:r>
              <a:rPr lang="en-US" dirty="0" smtClean="0"/>
              <a:t>It acts as a converter for </a:t>
            </a:r>
            <a:r>
              <a:rPr lang="en-US" b="1" dirty="0" smtClean="0"/>
              <a:t>two-way communication </a:t>
            </a:r>
            <a:r>
              <a:rPr lang="en-US" dirty="0" smtClean="0"/>
              <a:t>that </a:t>
            </a:r>
            <a:r>
              <a:rPr lang="en-US" i="1" dirty="0" smtClean="0">
                <a:solidFill>
                  <a:srgbClr val="FF0000"/>
                </a:solidFill>
              </a:rPr>
              <a:t>changes model information into view information</a:t>
            </a:r>
            <a:r>
              <a:rPr lang="en-US" i="1" dirty="0" smtClean="0"/>
              <a:t> </a:t>
            </a:r>
            <a:r>
              <a:rPr lang="en-US" dirty="0" smtClean="0"/>
              <a:t>and </a:t>
            </a:r>
            <a:r>
              <a:rPr lang="en-US" i="1" dirty="0" smtClean="0">
                <a:solidFill>
                  <a:srgbClr val="FF0000"/>
                </a:solidFill>
              </a:rPr>
              <a:t>passes commands from the view into the model</a:t>
            </a:r>
            <a:r>
              <a:rPr lang="en-US" dirty="0" smtClean="0"/>
              <a:t>. </a:t>
            </a:r>
          </a:p>
        </p:txBody>
      </p:sp>
      <p:pic>
        <p:nvPicPr>
          <p:cNvPr id="123906" name="Picture 2" descr="File:MVVMPatter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113" y="4539680"/>
            <a:ext cx="7343775" cy="2209801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1207699" y="2700069"/>
            <a:ext cx="6728603" cy="4226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rgbClr val="77787B"/>
                </a:solidFill>
              </a:rPr>
              <a:t>Benefit: Designers focus UX and Developer focus business logic</a:t>
            </a:r>
            <a:endParaRPr lang="en-US" sz="1800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MVVM has Controller?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MVVM. Don't be fooled by the letters, by the omission of the C. Controllers are still there. 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It just adds one thing: </a:t>
            </a:r>
            <a:r>
              <a:rPr lang="en-US" dirty="0" err="1" smtClean="0"/>
              <a:t>statefulness</a:t>
            </a:r>
            <a:r>
              <a:rPr lang="en-US" dirty="0" smtClean="0"/>
              <a:t>, data cached on the client. </a:t>
            </a:r>
            <a:r>
              <a:rPr lang="en-US" dirty="0" smtClean="0">
                <a:solidFill>
                  <a:srgbClr val="FF0000"/>
                </a:solidFill>
              </a:rPr>
              <a:t>That data now gets called “</a:t>
            </a:r>
            <a:r>
              <a:rPr lang="en-US" dirty="0" err="1" smtClean="0">
                <a:solidFill>
                  <a:srgbClr val="FF0000"/>
                </a:solidFill>
              </a:rPr>
              <a:t>ViewModel</a:t>
            </a:r>
            <a:r>
              <a:rPr lang="en-US" dirty="0" smtClean="0">
                <a:solidFill>
                  <a:srgbClr val="FF0000"/>
                </a:solidFill>
              </a:rPr>
              <a:t>”</a:t>
            </a:r>
            <a:r>
              <a:rPr lang="en-US" dirty="0" smtClean="0"/>
              <a:t>. It's what allows rich interactivity. 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sz="1600" b="1" dirty="0" smtClean="0"/>
              <a:t>MVVM = model, controller, cache, view = two-way communication = rich interactivity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i="1" dirty="0" smtClean="0"/>
              <a:t>For example, model usually sits on the server, whereas </a:t>
            </a:r>
            <a:r>
              <a:rPr lang="en-US" i="1" dirty="0" err="1" smtClean="0"/>
              <a:t>ViewModel</a:t>
            </a:r>
            <a:r>
              <a:rPr lang="en-US" i="1" dirty="0" smtClean="0"/>
              <a:t> lives on the client. So it's no feasible for HTML to bind directly to server-side Model. </a:t>
            </a:r>
            <a:r>
              <a:rPr lang="en-US" i="1" dirty="0" smtClean="0">
                <a:solidFill>
                  <a:srgbClr val="FF0000"/>
                </a:solidFill>
              </a:rPr>
              <a:t>Therefore we need </a:t>
            </a:r>
            <a:r>
              <a:rPr lang="en-US" i="1" dirty="0" err="1" smtClean="0">
                <a:solidFill>
                  <a:srgbClr val="FF0000"/>
                </a:solidFill>
              </a:rPr>
              <a:t>ModelView</a:t>
            </a:r>
            <a:r>
              <a:rPr lang="en-US" i="1" dirty="0" smtClean="0">
                <a:solidFill>
                  <a:srgbClr val="FF0000"/>
                </a:solidFill>
              </a:rPr>
              <a:t> which acts as a local, unsaved working set of data extracted from model using e.g. AJAX/JSON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vs. MVVM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401" y="4261424"/>
            <a:ext cx="457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77787B"/>
                </a:solidFill>
              </a:rPr>
              <a:t>View doesn’t have any knowledge of or reference to the controller.</a:t>
            </a:r>
          </a:p>
          <a:p>
            <a:endParaRPr lang="en-US" sz="1400" dirty="0" smtClean="0">
              <a:solidFill>
                <a:srgbClr val="77787B"/>
              </a:solidFill>
            </a:endParaRPr>
          </a:p>
          <a:p>
            <a:r>
              <a:rPr lang="en-US" sz="1400" dirty="0" smtClean="0">
                <a:solidFill>
                  <a:srgbClr val="77787B"/>
                </a:solidFill>
              </a:rPr>
              <a:t>The Controller does pass back the Model, so there is </a:t>
            </a:r>
            <a:r>
              <a:rPr lang="en-US" sz="1400" dirty="0" smtClean="0">
                <a:solidFill>
                  <a:srgbClr val="00B0F0"/>
                </a:solidFill>
              </a:rPr>
              <a:t>knowledge</a:t>
            </a:r>
            <a:r>
              <a:rPr lang="en-US" sz="1400" dirty="0" smtClean="0">
                <a:solidFill>
                  <a:srgbClr val="77787B"/>
                </a:solidFill>
              </a:rPr>
              <a:t> between the View and the expected Model being passed into it, but not the Controller serving it up.</a:t>
            </a:r>
            <a:endParaRPr lang="en-US" sz="1400" dirty="0">
              <a:solidFill>
                <a:srgbClr val="77787B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51877" y="4261424"/>
            <a:ext cx="457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77787B"/>
                </a:solidFill>
              </a:rPr>
              <a:t>While the View holds a reference to the View Model, the View Model has no information about the View.</a:t>
            </a:r>
          </a:p>
          <a:p>
            <a:endParaRPr lang="en-US" sz="1400" dirty="0" smtClean="0">
              <a:solidFill>
                <a:srgbClr val="77787B"/>
              </a:solidFill>
            </a:endParaRPr>
          </a:p>
          <a:p>
            <a:r>
              <a:rPr lang="en-US" sz="1400" dirty="0" smtClean="0">
                <a:solidFill>
                  <a:srgbClr val="77787B"/>
                </a:solidFill>
              </a:rPr>
              <a:t>View has no idea about the Model . This is because, as far as the View knows, its “Model” is the View Model thanks to </a:t>
            </a:r>
            <a:r>
              <a:rPr lang="en-US" sz="1400" dirty="0" smtClean="0">
                <a:solidFill>
                  <a:srgbClr val="00B0F0"/>
                </a:solidFill>
              </a:rPr>
              <a:t>data-binding</a:t>
            </a:r>
            <a:r>
              <a:rPr lang="en-US" sz="1400" dirty="0" smtClean="0">
                <a:solidFill>
                  <a:srgbClr val="77787B"/>
                </a:solidFill>
              </a:rPr>
              <a:t>.</a:t>
            </a:r>
            <a:endParaRPr lang="en-US" sz="1400" dirty="0">
              <a:solidFill>
                <a:srgbClr val="77787B"/>
              </a:solidFill>
            </a:endParaRPr>
          </a:p>
        </p:txBody>
      </p:sp>
      <p:pic>
        <p:nvPicPr>
          <p:cNvPr id="13312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04415" y="990509"/>
            <a:ext cx="2283972" cy="2783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25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49422" y="990510"/>
            <a:ext cx="2176911" cy="28014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3" name="Shape 12"/>
          <p:cNvCxnSpPr>
            <a:endCxn id="133124" idx="1"/>
          </p:cNvCxnSpPr>
          <p:nvPr/>
        </p:nvCxnSpPr>
        <p:spPr>
          <a:xfrm rot="5400000" flipH="1" flipV="1">
            <a:off x="-785938" y="3289016"/>
            <a:ext cx="2897064" cy="1083642"/>
          </a:xfrm>
          <a:prstGeom prst="bentConnector2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475117" y="1897811"/>
            <a:ext cx="569343" cy="655608"/>
          </a:xfrm>
          <a:prstGeom prst="ellipse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2950234" y="1112808"/>
            <a:ext cx="0" cy="77637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806270" y="1397479"/>
            <a:ext cx="103517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96883" y="1302589"/>
            <a:ext cx="1475117" cy="55399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User uses controller manipulates model to update view 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010400" y="626853"/>
            <a:ext cx="1814423" cy="55399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User gets view update upon model manipulation via view model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81155" y="3272077"/>
            <a:ext cx="1725283" cy="707886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The View is aware of the Model, but the Model has no knowledge of any Views that are consuming it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6579080" y="1524000"/>
            <a:ext cx="434195" cy="425570"/>
          </a:xfrm>
          <a:prstGeom prst="ellipse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hape 35"/>
          <p:cNvCxnSpPr>
            <a:endCxn id="34" idx="6"/>
          </p:cNvCxnSpPr>
          <p:nvPr/>
        </p:nvCxnSpPr>
        <p:spPr>
          <a:xfrm rot="5400000" flipH="1" flipV="1">
            <a:off x="4849483" y="3331235"/>
            <a:ext cx="3758241" cy="569343"/>
          </a:xfrm>
          <a:prstGeom prst="bentConnector4">
            <a:avLst>
              <a:gd name="adj1" fmla="val 115"/>
              <a:gd name="adj2" fmla="val 368940"/>
            </a:avLst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Inversion of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b="1" dirty="0" smtClean="0"/>
          </a:p>
          <a:p>
            <a:pPr algn="ctr">
              <a:buNone/>
            </a:pPr>
            <a:r>
              <a:rPr lang="en-US" dirty="0" smtClean="0"/>
              <a:t>"Hollywood Principle: </a:t>
            </a:r>
            <a:r>
              <a:rPr lang="en-US" b="1" dirty="0" smtClean="0"/>
              <a:t>Don't call us, we'll call you</a:t>
            </a:r>
            <a:r>
              <a:rPr lang="en-US" dirty="0" smtClean="0"/>
              <a:t>".</a:t>
            </a:r>
            <a:endParaRPr lang="en-US" b="1" dirty="0" smtClean="0"/>
          </a:p>
          <a:p>
            <a:pPr algn="ctr">
              <a:buNone/>
            </a:pPr>
            <a:endParaRPr lang="en-US" sz="1200" b="1" dirty="0" smtClean="0"/>
          </a:p>
          <a:p>
            <a:pPr algn="ctr">
              <a:buNone/>
            </a:pPr>
            <a:r>
              <a:rPr lang="en-US" b="1" dirty="0" err="1" smtClean="0"/>
              <a:t>IoC</a:t>
            </a:r>
            <a:r>
              <a:rPr lang="en-US" dirty="0" smtClean="0"/>
              <a:t> describes a design in which </a:t>
            </a:r>
            <a:r>
              <a:rPr lang="en-US" dirty="0" smtClean="0">
                <a:solidFill>
                  <a:srgbClr val="FF0000"/>
                </a:solidFill>
              </a:rPr>
              <a:t>custom-written portions of a computer program receive the flow of control from a generic, reusable library</a:t>
            </a:r>
            <a:r>
              <a:rPr lang="en-US" dirty="0" smtClean="0"/>
              <a:t>. 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With </a:t>
            </a:r>
            <a:r>
              <a:rPr lang="en-US" dirty="0" err="1" smtClean="0"/>
              <a:t>IoC</a:t>
            </a:r>
            <a:r>
              <a:rPr lang="en-US" dirty="0" smtClean="0"/>
              <a:t> (</a:t>
            </a:r>
            <a:r>
              <a:rPr lang="en-US" b="1" dirty="0" smtClean="0"/>
              <a:t>Reverse</a:t>
            </a:r>
            <a:r>
              <a:rPr lang="en-US" dirty="0" smtClean="0"/>
              <a:t>), it is the reusable code that calls into the custom, or task-specific code.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Benefit:</a:t>
            </a:r>
          </a:p>
          <a:p>
            <a:pPr algn="ctr">
              <a:buNone/>
            </a:pPr>
            <a:r>
              <a:rPr lang="en-US" dirty="0" smtClean="0"/>
              <a:t>It  is used to </a:t>
            </a:r>
            <a:r>
              <a:rPr lang="en-US" dirty="0" smtClean="0">
                <a:solidFill>
                  <a:srgbClr val="FF0000"/>
                </a:solidFill>
              </a:rPr>
              <a:t>increase modularity</a:t>
            </a:r>
            <a:r>
              <a:rPr lang="en-US" dirty="0" smtClean="0"/>
              <a:t> of the program and make it extensible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Inversion of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	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The flow depends on the </a:t>
            </a:r>
            <a:r>
              <a:rPr lang="en-US" dirty="0" smtClean="0">
                <a:solidFill>
                  <a:srgbClr val="FF0000"/>
                </a:solidFill>
              </a:rPr>
              <a:t>object graph </a:t>
            </a:r>
            <a:r>
              <a:rPr lang="en-US" dirty="0" smtClean="0"/>
              <a:t>that is built up during program execution (</a:t>
            </a:r>
            <a:r>
              <a:rPr lang="en-US" dirty="0" smtClean="0">
                <a:solidFill>
                  <a:srgbClr val="FF0000"/>
                </a:solidFill>
              </a:rPr>
              <a:t>run-time</a:t>
            </a:r>
            <a:r>
              <a:rPr lang="en-US" dirty="0" smtClean="0"/>
              <a:t>)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Such a dynamic flow is made possible </a:t>
            </a:r>
            <a:r>
              <a:rPr lang="en-US" dirty="0" smtClean="0">
                <a:solidFill>
                  <a:srgbClr val="FF0000"/>
                </a:solidFill>
              </a:rPr>
              <a:t>by object interactions being defined through abstractions</a:t>
            </a:r>
            <a:r>
              <a:rPr lang="en-US" dirty="0" smtClean="0"/>
              <a:t>. 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This </a:t>
            </a:r>
            <a:r>
              <a:rPr lang="en-US" dirty="0" smtClean="0">
                <a:solidFill>
                  <a:srgbClr val="FF0000"/>
                </a:solidFill>
              </a:rPr>
              <a:t>run-time binding</a:t>
            </a:r>
            <a:r>
              <a:rPr lang="en-US" dirty="0" smtClean="0"/>
              <a:t> is achieved by mechanisms such as </a:t>
            </a:r>
            <a:r>
              <a:rPr lang="en-US" b="1" dirty="0" smtClean="0"/>
              <a:t>dependency injection</a:t>
            </a:r>
          </a:p>
          <a:p>
            <a:pPr algn="ctr">
              <a:buNone/>
            </a:pPr>
            <a:endParaRPr lang="en-US" sz="1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Dependency Injection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marL="0" algn="ctr">
              <a:buNone/>
            </a:pPr>
            <a:r>
              <a:rPr lang="en-US" dirty="0" smtClean="0"/>
              <a:t>It is a software design pattern that implements inversion of control and allows a program design to follow the </a:t>
            </a:r>
            <a:r>
              <a:rPr lang="en-US" b="1" i="1" dirty="0" smtClean="0"/>
              <a:t>dependency inversion principle</a:t>
            </a:r>
          </a:p>
          <a:p>
            <a:pPr lvl="1">
              <a:buNone/>
            </a:pPr>
            <a:endParaRPr lang="en-US" sz="1200" dirty="0" smtClean="0"/>
          </a:p>
          <a:p>
            <a:pPr lvl="1">
              <a:buNone/>
            </a:pPr>
            <a:r>
              <a:rPr lang="en-US" dirty="0" smtClean="0"/>
              <a:t>	</a:t>
            </a:r>
          </a:p>
          <a:p>
            <a:pPr marL="0" lvl="1" algn="ctr">
              <a:buNone/>
            </a:pPr>
            <a:endParaRPr lang="en-US" sz="2400" dirty="0" smtClean="0"/>
          </a:p>
          <a:p>
            <a:pPr marL="0" lvl="1" algn="ctr">
              <a:buNone/>
            </a:pPr>
            <a:endParaRPr lang="en-US" sz="2400" dirty="0" smtClean="0"/>
          </a:p>
          <a:p>
            <a:pPr marL="0" lvl="1" algn="ctr">
              <a:buNone/>
            </a:pPr>
            <a:endParaRPr lang="en-US" sz="2400" dirty="0" smtClean="0"/>
          </a:p>
          <a:p>
            <a:pPr marL="0" lvl="1" algn="ctr">
              <a:buNone/>
            </a:pPr>
            <a:endParaRPr lang="en-US" sz="2400" dirty="0" smtClean="0"/>
          </a:p>
          <a:p>
            <a:pPr marL="0" lvl="1" algn="ctr">
              <a:buNone/>
            </a:pPr>
            <a:r>
              <a:rPr lang="en-US" sz="2400" dirty="0" smtClean="0"/>
              <a:t>An </a:t>
            </a:r>
            <a:r>
              <a:rPr lang="en-US" sz="2400" dirty="0" smtClean="0">
                <a:solidFill>
                  <a:srgbClr val="FF0000"/>
                </a:solidFill>
              </a:rPr>
              <a:t>injection</a:t>
            </a:r>
            <a:r>
              <a:rPr lang="en-US" sz="2400" dirty="0" smtClean="0"/>
              <a:t> is </a:t>
            </a:r>
            <a:r>
              <a:rPr lang="en-US" sz="2400" i="1" dirty="0" smtClean="0"/>
              <a:t>the passing of a dependency (a service) to a dependent object (a client)</a:t>
            </a:r>
            <a:r>
              <a:rPr lang="en-US" sz="2400" dirty="0" smtClean="0"/>
              <a:t>. </a:t>
            </a:r>
          </a:p>
          <a:p>
            <a:pPr marL="0" lvl="1" algn="ctr">
              <a:buNone/>
            </a:pPr>
            <a:endParaRPr lang="en-US" sz="1200" dirty="0" smtClean="0"/>
          </a:p>
          <a:p>
            <a:pPr marL="0" lvl="1" algn="ctr">
              <a:buNone/>
            </a:pPr>
            <a:r>
              <a:rPr lang="en-US" sz="2400" dirty="0" smtClean="0">
                <a:solidFill>
                  <a:srgbClr val="00B050"/>
                </a:solidFill>
              </a:rPr>
              <a:t>Passing the service to the client</a:t>
            </a:r>
            <a:r>
              <a:rPr lang="en-US" sz="2400" dirty="0" smtClean="0"/>
              <a:t>, </a:t>
            </a:r>
            <a:r>
              <a:rPr lang="en-US" sz="2400" dirty="0" smtClean="0">
                <a:solidFill>
                  <a:srgbClr val="C00000"/>
                </a:solidFill>
              </a:rPr>
              <a:t>rather than allowing a client to build or find the service</a:t>
            </a:r>
            <a:r>
              <a:rPr lang="en-US" sz="2400" dirty="0" smtClean="0"/>
              <a:t>, is the fundamental requirement of the pattern.</a:t>
            </a:r>
            <a:endParaRPr lang="sv-SE" sz="2400" dirty="0" smtClean="0"/>
          </a:p>
        </p:txBody>
      </p:sp>
      <p:pic>
        <p:nvPicPr>
          <p:cNvPr id="137218" name="Picture 2" descr="dependency_injecti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53569" y="1940974"/>
            <a:ext cx="3521934" cy="2173826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715993" y="2119946"/>
            <a:ext cx="3597215" cy="1815882"/>
          </a:xfrm>
          <a:prstGeom prst="rect">
            <a:avLst/>
          </a:prstGeom>
          <a:noFill/>
          <a:ln w="19050">
            <a:solidFill>
              <a:srgbClr val="77787B"/>
            </a:solidFill>
          </a:ln>
        </p:spPr>
        <p:txBody>
          <a:bodyPr wrap="square" rtlCol="0">
            <a:spAutoFit/>
          </a:bodyPr>
          <a:lstStyle/>
          <a:p>
            <a:pPr marL="0" lvl="1">
              <a:buNone/>
            </a:pPr>
            <a:r>
              <a:rPr lang="en-US" sz="1600" dirty="0" smtClean="0">
                <a:solidFill>
                  <a:srgbClr val="77787B"/>
                </a:solidFill>
              </a:rPr>
              <a:t>High-level modules should not depend on low-level modules. Both should depend on abstractions</a:t>
            </a:r>
          </a:p>
          <a:p>
            <a:pPr marL="0" lvl="1">
              <a:buNone/>
            </a:pPr>
            <a:endParaRPr lang="en-US" sz="1600" dirty="0" smtClean="0">
              <a:solidFill>
                <a:srgbClr val="77787B"/>
              </a:solidFill>
            </a:endParaRPr>
          </a:p>
          <a:p>
            <a:pPr marL="0" lvl="1">
              <a:buNone/>
            </a:pPr>
            <a:r>
              <a:rPr lang="en-US" sz="1600" dirty="0" smtClean="0">
                <a:solidFill>
                  <a:srgbClr val="77787B"/>
                </a:solidFill>
              </a:rPr>
              <a:t>Abstractions should not depend on details. Details should depend on abstractions.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smtClean="0"/>
              <a:t>Key Components of </a:t>
            </a:r>
            <a:r>
              <a:rPr lang="en-US" sz="3200" dirty="0" err="1" smtClean="0"/>
              <a:t>AngularJS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Challenges of SPA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59279" y="3806258"/>
            <a:ext cx="3441460" cy="1628376"/>
          </a:xfrm>
        </p:spPr>
        <p:txBody>
          <a:bodyPr/>
          <a:lstStyle/>
          <a:p>
            <a:pPr marL="0" algn="ctr">
              <a:buNone/>
            </a:pPr>
            <a:r>
              <a:rPr lang="en-US" dirty="0" smtClean="0"/>
              <a:t> A SPA is one in which we have a shell page and we can load multiple views into that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39320" y="2943499"/>
            <a:ext cx="5304680" cy="3353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66823" y="1293963"/>
            <a:ext cx="4810354" cy="1431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 Framework - </a:t>
            </a:r>
            <a:r>
              <a:rPr lang="en-US" dirty="0" err="1" smtClean="0"/>
              <a:t>AngularJS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grpSp>
        <p:nvGrpSpPr>
          <p:cNvPr id="3" name="Group 12"/>
          <p:cNvGrpSpPr/>
          <p:nvPr/>
        </p:nvGrpSpPr>
        <p:grpSpPr>
          <a:xfrm>
            <a:off x="2399549" y="970473"/>
            <a:ext cx="4351284" cy="1413278"/>
            <a:chOff x="2885267" y="4214005"/>
            <a:chExt cx="4153888" cy="1384629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885267" y="4214005"/>
              <a:ext cx="4153888" cy="13846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Rectangle 10"/>
            <p:cNvSpPr/>
            <p:nvPr/>
          </p:nvSpPr>
          <p:spPr>
            <a:xfrm>
              <a:off x="3745084" y="4341059"/>
              <a:ext cx="306795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00B050"/>
                  </a:solidFill>
                </a:rPr>
                <a:t>a Framework </a:t>
              </a:r>
              <a:r>
                <a:rPr lang="en-US" sz="1600" dirty="0" smtClean="0">
                  <a:solidFill>
                    <a:srgbClr val="C00000"/>
                  </a:solidFill>
                </a:rPr>
                <a:t>but NOT a Library</a:t>
              </a:r>
              <a:endParaRPr lang="en-US" sz="1600" dirty="0">
                <a:solidFill>
                  <a:srgbClr val="C00000"/>
                </a:solidFill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17929" y="2613804"/>
            <a:ext cx="5514524" cy="37803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smtClean="0"/>
              <a:t>Single Page App (SPA)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smtClean="0"/>
              <a:t>Directives, Filters and Data Binding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</a:t>
            </a:r>
            <a:r>
              <a:rPr lang="en-US" b="1" dirty="0" err="1" smtClean="0"/>
              <a:t>ng</a:t>
            </a:r>
            <a:r>
              <a:rPr lang="en-US" b="1" dirty="0" smtClean="0"/>
              <a:t>-model</a:t>
            </a:r>
            <a:r>
              <a:rPr lang="en-US" dirty="0" smtClean="0"/>
              <a:t> Teach </a:t>
            </a:r>
            <a:r>
              <a:rPr lang="en-US" dirty="0" smtClean="0"/>
              <a:t>HTML </a:t>
            </a:r>
            <a:r>
              <a:rPr lang="en-US" dirty="0" smtClean="0"/>
              <a:t>new tricks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09675" y="1165015"/>
            <a:ext cx="6724650" cy="364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90875" y="5665649"/>
            <a:ext cx="2762250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820228" y="770419"/>
            <a:ext cx="4356340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Flag the html element that Angular should consider to </a:t>
            </a:r>
            <a:r>
              <a:rPr lang="en-US" sz="1600" dirty="0" smtClean="0">
                <a:solidFill>
                  <a:srgbClr val="FF0000"/>
                </a:solidFill>
              </a:rPr>
              <a:t>be the root element of the app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320505" y="3504990"/>
            <a:ext cx="3812875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Add a property</a:t>
            </a:r>
            <a:r>
              <a:rPr lang="en-US" sz="1600" dirty="0" smtClean="0">
                <a:solidFill>
                  <a:srgbClr val="77787B"/>
                </a:solidFill>
              </a:rPr>
              <a:t> up in the memory called “name” </a:t>
            </a:r>
            <a:r>
              <a:rPr lang="en-US" sz="1600" dirty="0" smtClean="0">
                <a:solidFill>
                  <a:srgbClr val="FF0000"/>
                </a:solidFill>
              </a:rPr>
              <a:t>into</a:t>
            </a:r>
            <a:r>
              <a:rPr lang="en-US" sz="1600" dirty="0" smtClean="0">
                <a:solidFill>
                  <a:srgbClr val="77787B"/>
                </a:solidFill>
              </a:rPr>
              <a:t> what’s called “the </a:t>
            </a:r>
            <a:r>
              <a:rPr lang="en-US" sz="1600" dirty="0" smtClean="0">
                <a:solidFill>
                  <a:srgbClr val="FF0000"/>
                </a:solidFill>
              </a:rPr>
              <a:t>scope</a:t>
            </a:r>
            <a:r>
              <a:rPr lang="en-US" sz="1600" dirty="0" smtClean="0">
                <a:solidFill>
                  <a:srgbClr val="77787B"/>
                </a:solidFill>
              </a:rPr>
              <a:t>”</a:t>
            </a:r>
            <a:endParaRPr lang="en-US" sz="1600" dirty="0">
              <a:solidFill>
                <a:srgbClr val="77787B"/>
              </a:solidFill>
            </a:endParaRP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26475" y="1117357"/>
            <a:ext cx="2425820" cy="2101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5" name="Straight Arrow Connector 14"/>
          <p:cNvCxnSpPr>
            <a:endCxn id="22" idx="3"/>
          </p:cNvCxnSpPr>
          <p:nvPr/>
        </p:nvCxnSpPr>
        <p:spPr>
          <a:xfrm flipV="1">
            <a:off x="5469147" y="2022117"/>
            <a:ext cx="2426407" cy="12645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342181" y="4882341"/>
            <a:ext cx="3393058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making an empty </a:t>
            </a:r>
            <a:r>
              <a:rPr lang="en-US" sz="1600" dirty="0" err="1" smtClean="0">
                <a:solidFill>
                  <a:srgbClr val="FF0000"/>
                </a:solidFill>
              </a:rPr>
              <a:t>ViewModel</a:t>
            </a:r>
            <a:r>
              <a:rPr lang="en-US" sz="1600" dirty="0" smtClean="0">
                <a:solidFill>
                  <a:srgbClr val="FF0000"/>
                </a:solidFill>
              </a:rPr>
              <a:t> of MVVM pattern </a:t>
            </a:r>
            <a:r>
              <a:rPr lang="en-US" sz="1600" dirty="0" smtClean="0">
                <a:solidFill>
                  <a:srgbClr val="77787B"/>
                </a:solidFill>
              </a:rPr>
              <a:t>but then </a:t>
            </a:r>
            <a:r>
              <a:rPr lang="en-US" sz="1600" i="1" dirty="0" smtClean="0">
                <a:solidFill>
                  <a:srgbClr val="77787B"/>
                </a:solidFill>
              </a:rPr>
              <a:t>filling it with a name property</a:t>
            </a:r>
            <a:endParaRPr lang="en-US" sz="1600" i="1" dirty="0">
              <a:solidFill>
                <a:srgbClr val="77787B"/>
              </a:solidFill>
            </a:endParaRPr>
          </a:p>
        </p:txBody>
      </p:sp>
      <p:cxnSp>
        <p:nvCxnSpPr>
          <p:cNvPr id="18" name="Elbow Connector 17"/>
          <p:cNvCxnSpPr>
            <a:stCxn id="13" idx="1"/>
            <a:endCxn id="16" idx="1"/>
          </p:cNvCxnSpPr>
          <p:nvPr/>
        </p:nvCxnSpPr>
        <p:spPr>
          <a:xfrm rot="10800000" flipV="1">
            <a:off x="342181" y="3797378"/>
            <a:ext cx="1978324" cy="1500462"/>
          </a:xfrm>
          <a:prstGeom prst="bentConnector3">
            <a:avLst>
              <a:gd name="adj1" fmla="val 111555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477109" y="3252158"/>
            <a:ext cx="1535502" cy="22428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30793" y="4540160"/>
            <a:ext cx="3968151" cy="1323439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Evaluate an expression and insert the result into the DOM in place of the binding. </a:t>
            </a:r>
            <a:r>
              <a:rPr lang="en-US" sz="1600" dirty="0" smtClean="0">
                <a:solidFill>
                  <a:srgbClr val="FF0000"/>
                </a:solidFill>
              </a:rPr>
              <a:t>Binding</a:t>
            </a:r>
            <a:r>
              <a:rPr lang="en-US" sz="1600" dirty="0" smtClean="0">
                <a:solidFill>
                  <a:srgbClr val="77787B"/>
                </a:solidFill>
              </a:rPr>
              <a:t> will </a:t>
            </a:r>
            <a:r>
              <a:rPr lang="en-US" sz="1600" dirty="0" smtClean="0">
                <a:solidFill>
                  <a:srgbClr val="FF0000"/>
                </a:solidFill>
              </a:rPr>
              <a:t>result in </a:t>
            </a:r>
            <a:r>
              <a:rPr lang="en-US" sz="1600" dirty="0" smtClean="0">
                <a:solidFill>
                  <a:srgbClr val="77787B"/>
                </a:solidFill>
              </a:rPr>
              <a:t>efficient continuous </a:t>
            </a:r>
            <a:r>
              <a:rPr lang="en-US" sz="1600" dirty="0" smtClean="0">
                <a:solidFill>
                  <a:srgbClr val="FF0000"/>
                </a:solidFill>
              </a:rPr>
              <a:t>updates</a:t>
            </a:r>
            <a:r>
              <a:rPr lang="en-US" sz="1600" dirty="0" smtClean="0">
                <a:solidFill>
                  <a:srgbClr val="77787B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whenever</a:t>
            </a:r>
            <a:r>
              <a:rPr lang="en-US" sz="1600" dirty="0" smtClean="0">
                <a:solidFill>
                  <a:srgbClr val="77787B"/>
                </a:solidFill>
              </a:rPr>
              <a:t> the result of the </a:t>
            </a:r>
            <a:r>
              <a:rPr lang="en-US" sz="1600" dirty="0" smtClean="0">
                <a:solidFill>
                  <a:srgbClr val="FF0000"/>
                </a:solidFill>
              </a:rPr>
              <a:t>expression evaluation changes</a:t>
            </a:r>
            <a:r>
              <a:rPr lang="en-US" sz="1600" dirty="0" smtClean="0">
                <a:solidFill>
                  <a:srgbClr val="77787B"/>
                </a:solidFill>
              </a:rPr>
              <a:t>.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7798279" y="1690777"/>
            <a:ext cx="664234" cy="388189"/>
          </a:xfrm>
          <a:prstGeom prst="ellipse">
            <a:avLst/>
          </a:prstGeom>
          <a:solidFill>
            <a:schemeClr val="accent5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ysClr val="windowText" lastClr="000000"/>
                </a:solidFill>
              </a:rPr>
              <a:t>scope.name</a:t>
            </a:r>
            <a:endParaRPr lang="en-US" sz="800" dirty="0">
              <a:solidFill>
                <a:sysClr val="windowText" lastClr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579079" y="3249283"/>
            <a:ext cx="589472" cy="22716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hape 25"/>
          <p:cNvCxnSpPr>
            <a:stCxn id="24" idx="3"/>
            <a:endCxn id="22" idx="6"/>
          </p:cNvCxnSpPr>
          <p:nvPr/>
        </p:nvCxnSpPr>
        <p:spPr>
          <a:xfrm flipV="1">
            <a:off x="7168551" y="1884872"/>
            <a:ext cx="1293962" cy="1477992"/>
          </a:xfrm>
          <a:prstGeom prst="bentConnector3">
            <a:avLst>
              <a:gd name="adj1" fmla="val 117667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936306" y="2337758"/>
            <a:ext cx="1130060" cy="21544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7787B"/>
                </a:solidFill>
              </a:rPr>
              <a:t>Binding to </a:t>
            </a:r>
            <a:r>
              <a:rPr lang="en-US" sz="800" dirty="0" smtClean="0">
                <a:solidFill>
                  <a:srgbClr val="77787B"/>
                </a:solidFill>
              </a:rPr>
              <a:t>property</a:t>
            </a:r>
            <a:endParaRPr lang="en-US" sz="800" dirty="0">
              <a:solidFill>
                <a:srgbClr val="77787B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916392" y="2955984"/>
            <a:ext cx="2587925" cy="21544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7787B"/>
                </a:solidFill>
              </a:rPr>
              <a:t>Extend HTML and add property </a:t>
            </a:r>
            <a:r>
              <a:rPr lang="en-US" sz="800" dirty="0" smtClean="0">
                <a:solidFill>
                  <a:srgbClr val="77787B"/>
                </a:solidFill>
              </a:rPr>
              <a:t>for </a:t>
            </a:r>
            <a:r>
              <a:rPr lang="en-US" sz="800" dirty="0" smtClean="0">
                <a:solidFill>
                  <a:srgbClr val="77787B"/>
                </a:solidFill>
              </a:rPr>
              <a:t>view that input</a:t>
            </a:r>
            <a:endParaRPr lang="en-US" sz="800" dirty="0">
              <a:solidFill>
                <a:srgbClr val="77787B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27162" y="5845624"/>
            <a:ext cx="3291840" cy="82296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FF00FF"/>
                </a:solidFill>
              </a:rPr>
              <a:t>Ng-model</a:t>
            </a:r>
            <a:r>
              <a:rPr lang="en-US" sz="1600" dirty="0" smtClean="0">
                <a:solidFill>
                  <a:srgbClr val="FF00FF"/>
                </a:solidFill>
              </a:rPr>
              <a:t> adds scope in scope reference chain which extend HTML by adding property for view</a:t>
            </a:r>
            <a:endParaRPr lang="en-US" sz="1600" i="1" dirty="0">
              <a:solidFill>
                <a:srgbClr val="FF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20" grpId="0" animBg="1"/>
      <p:bldP spid="21" grpId="0" animBg="1"/>
      <p:bldP spid="22" grpId="0" animBg="1"/>
      <p:bldP spid="24" grpId="0" animBg="1"/>
      <p:bldP spid="28" grpId="0" animBg="1"/>
      <p:bldP spid="29" grpId="0" animBg="1"/>
      <p:bldP spid="3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Iterating with the </a:t>
            </a:r>
            <a:r>
              <a:rPr lang="en-US" b="1" dirty="0" err="1" smtClean="0"/>
              <a:t>ng</a:t>
            </a:r>
            <a:r>
              <a:rPr lang="en-US" b="1" dirty="0" smtClean="0"/>
              <a:t>-repeat</a:t>
            </a:r>
            <a:r>
              <a:rPr lang="en-US" dirty="0" smtClean="0"/>
              <a:t> Directive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1413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25135" y="2250459"/>
            <a:ext cx="6493730" cy="1993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/>
          <p:cNvSpPr txBox="1"/>
          <p:nvPr/>
        </p:nvSpPr>
        <p:spPr>
          <a:xfrm>
            <a:off x="1548385" y="4899746"/>
            <a:ext cx="5098211" cy="83099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“name” is just a </a:t>
            </a:r>
            <a:r>
              <a:rPr lang="en-US" sz="1600" dirty="0" smtClean="0">
                <a:solidFill>
                  <a:srgbClr val="FF0000"/>
                </a:solidFill>
              </a:rPr>
              <a:t>variable</a:t>
            </a:r>
            <a:r>
              <a:rPr lang="en-US" sz="1600" dirty="0" smtClean="0">
                <a:solidFill>
                  <a:srgbClr val="77787B"/>
                </a:solidFill>
              </a:rPr>
              <a:t>, but NOT view model. </a:t>
            </a:r>
          </a:p>
          <a:p>
            <a:r>
              <a:rPr lang="en-US" sz="1600" dirty="0" err="1" smtClean="0">
                <a:solidFill>
                  <a:srgbClr val="77787B"/>
                </a:solidFill>
              </a:rPr>
              <a:t>ng</a:t>
            </a:r>
            <a:r>
              <a:rPr lang="en-US" sz="1600" dirty="0" smtClean="0">
                <a:solidFill>
                  <a:srgbClr val="77787B"/>
                </a:solidFill>
              </a:rPr>
              <a:t>-repeat which simply loops through all the names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and then data-bind or apply the value into the &lt;</a:t>
            </a:r>
            <a:r>
              <a:rPr lang="en-US" sz="1600" dirty="0" err="1" smtClean="0">
                <a:solidFill>
                  <a:srgbClr val="77787B"/>
                </a:solidFill>
              </a:rPr>
              <a:t>li</a:t>
            </a:r>
            <a:endParaRPr lang="en-US" sz="1600" dirty="0" smtClean="0">
              <a:solidFill>
                <a:srgbClr val="77787B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46166" y="3499402"/>
            <a:ext cx="589472" cy="22716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Elbow Connector 28"/>
          <p:cNvCxnSpPr>
            <a:stCxn id="30" idx="2"/>
            <a:endCxn id="19" idx="0"/>
          </p:cNvCxnSpPr>
          <p:nvPr/>
        </p:nvCxnSpPr>
        <p:spPr>
          <a:xfrm rot="5400000">
            <a:off x="3811429" y="4029906"/>
            <a:ext cx="1155903" cy="58377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428226" y="3496526"/>
            <a:ext cx="506083" cy="24731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Elbow Connector 34"/>
          <p:cNvCxnSpPr>
            <a:stCxn id="25" idx="0"/>
            <a:endCxn id="30" idx="0"/>
          </p:cNvCxnSpPr>
          <p:nvPr/>
        </p:nvCxnSpPr>
        <p:spPr>
          <a:xfrm rot="16200000" flipV="1">
            <a:off x="5659647" y="2518147"/>
            <a:ext cx="2876" cy="1959634"/>
          </a:xfrm>
          <a:prstGeom prst="bentConnector3">
            <a:avLst>
              <a:gd name="adj1" fmla="val 804854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020572" y="3838734"/>
            <a:ext cx="1380227" cy="24622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Binding </a:t>
            </a:r>
            <a:r>
              <a:rPr lang="en-US" dirty="0" smtClean="0">
                <a:solidFill>
                  <a:srgbClr val="77787B"/>
                </a:solidFill>
              </a:rPr>
              <a:t>to </a:t>
            </a:r>
            <a:r>
              <a:rPr lang="en-US" dirty="0" smtClean="0">
                <a:solidFill>
                  <a:srgbClr val="77787B"/>
                </a:solidFill>
              </a:rPr>
              <a:t>variable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27993" y="997742"/>
            <a:ext cx="5098211" cy="10772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Evaluate an expression and insert the result into the DOM in place of the binding. </a:t>
            </a:r>
            <a:r>
              <a:rPr lang="en-US" sz="1600" dirty="0" smtClean="0">
                <a:solidFill>
                  <a:srgbClr val="FF0000"/>
                </a:solidFill>
              </a:rPr>
              <a:t>Binding</a:t>
            </a:r>
            <a:r>
              <a:rPr lang="en-US" sz="1600" dirty="0" smtClean="0">
                <a:solidFill>
                  <a:srgbClr val="77787B"/>
                </a:solidFill>
              </a:rPr>
              <a:t> will </a:t>
            </a:r>
            <a:r>
              <a:rPr lang="en-US" sz="1600" dirty="0" smtClean="0">
                <a:solidFill>
                  <a:srgbClr val="FF0000"/>
                </a:solidFill>
              </a:rPr>
              <a:t>result in </a:t>
            </a:r>
            <a:r>
              <a:rPr lang="en-US" sz="1600" dirty="0" smtClean="0">
                <a:solidFill>
                  <a:srgbClr val="77787B"/>
                </a:solidFill>
              </a:rPr>
              <a:t>efficient continuous </a:t>
            </a:r>
            <a:r>
              <a:rPr lang="en-US" sz="1600" dirty="0" smtClean="0">
                <a:solidFill>
                  <a:srgbClr val="FF0000"/>
                </a:solidFill>
              </a:rPr>
              <a:t>updates</a:t>
            </a:r>
            <a:r>
              <a:rPr lang="en-US" sz="1600" dirty="0" smtClean="0">
                <a:solidFill>
                  <a:srgbClr val="77787B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whenever</a:t>
            </a:r>
            <a:r>
              <a:rPr lang="en-US" sz="1600" dirty="0" smtClean="0">
                <a:solidFill>
                  <a:srgbClr val="77787B"/>
                </a:solidFill>
              </a:rPr>
              <a:t> the result of the </a:t>
            </a:r>
            <a:r>
              <a:rPr lang="en-US" sz="1600" dirty="0" smtClean="0">
                <a:solidFill>
                  <a:srgbClr val="FF0000"/>
                </a:solidFill>
              </a:rPr>
              <a:t>expression evaluation changes</a:t>
            </a:r>
            <a:r>
              <a:rPr lang="en-US" sz="1600" dirty="0" smtClean="0">
                <a:solidFill>
                  <a:srgbClr val="77787B"/>
                </a:solidFill>
              </a:rPr>
              <a:t>.</a:t>
            </a:r>
            <a:endParaRPr lang="en-US" sz="1600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30" grpId="0" animBg="1"/>
      <p:bldP spid="36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Iterating with the </a:t>
            </a:r>
            <a:r>
              <a:rPr lang="en-US" dirty="0" err="1" smtClean="0"/>
              <a:t>ng</a:t>
            </a:r>
            <a:r>
              <a:rPr lang="en-US" dirty="0" smtClean="0"/>
              <a:t>-repeat Directive by </a:t>
            </a:r>
            <a:r>
              <a:rPr lang="en-US" b="1" dirty="0" smtClean="0"/>
              <a:t>Filter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99665" y="1576284"/>
            <a:ext cx="7627100" cy="1220549"/>
            <a:chOff x="951421" y="1308878"/>
            <a:chExt cx="7627100" cy="1220549"/>
          </a:xfrm>
        </p:grpSpPr>
        <p:pic>
          <p:nvPicPr>
            <p:cNvPr id="14233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951421" y="1308878"/>
              <a:ext cx="6896100" cy="323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2340" name="Picture 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016046" y="1757902"/>
              <a:ext cx="4562475" cy="771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5733" y="3745468"/>
            <a:ext cx="6374964" cy="860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342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20541" y="3119498"/>
            <a:ext cx="4985349" cy="334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ectangle 13"/>
          <p:cNvSpPr/>
          <p:nvPr/>
        </p:nvSpPr>
        <p:spPr>
          <a:xfrm>
            <a:off x="3738112" y="3798442"/>
            <a:ext cx="506083" cy="24731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623094" y="3485043"/>
            <a:ext cx="664234" cy="24622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variable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01327" y="4313153"/>
            <a:ext cx="1112809" cy="23294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042912" y="4327531"/>
            <a:ext cx="1112809" cy="23294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232029" y="4689866"/>
            <a:ext cx="1529751" cy="24622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Binding to variable</a:t>
            </a:r>
            <a:endParaRPr lang="en-US" dirty="0">
              <a:solidFill>
                <a:srgbClr val="77787B"/>
              </a:solidFill>
            </a:endParaRPr>
          </a:p>
        </p:txBody>
      </p:sp>
      <p:cxnSp>
        <p:nvCxnSpPr>
          <p:cNvPr id="21" name="Elbow Connector 20"/>
          <p:cNvCxnSpPr>
            <a:stCxn id="14" idx="1"/>
            <a:endCxn id="16" idx="0"/>
          </p:cNvCxnSpPr>
          <p:nvPr/>
        </p:nvCxnSpPr>
        <p:spPr>
          <a:xfrm rot="10800000" flipV="1">
            <a:off x="2557732" y="3922101"/>
            <a:ext cx="1180380" cy="391052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hape 22"/>
          <p:cNvCxnSpPr>
            <a:stCxn id="14" idx="3"/>
            <a:endCxn id="17" idx="0"/>
          </p:cNvCxnSpPr>
          <p:nvPr/>
        </p:nvCxnSpPr>
        <p:spPr>
          <a:xfrm>
            <a:off x="4244195" y="3922101"/>
            <a:ext cx="355122" cy="405430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5952225" y="3804193"/>
            <a:ext cx="1725284" cy="267446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880338" y="3145710"/>
            <a:ext cx="848266" cy="24444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Elbow Connector 32"/>
          <p:cNvCxnSpPr>
            <a:stCxn id="31" idx="3"/>
            <a:endCxn id="30" idx="3"/>
          </p:cNvCxnSpPr>
          <p:nvPr/>
        </p:nvCxnSpPr>
        <p:spPr>
          <a:xfrm>
            <a:off x="6728604" y="3267931"/>
            <a:ext cx="948905" cy="669985"/>
          </a:xfrm>
          <a:prstGeom prst="bentConnector3">
            <a:avLst>
              <a:gd name="adj1" fmla="val 124091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6625085" y="4169889"/>
            <a:ext cx="2156605" cy="830997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Filter results by 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“</a:t>
            </a:r>
            <a:r>
              <a:rPr lang="en-US" sz="1600" dirty="0" err="1" smtClean="0">
                <a:solidFill>
                  <a:srgbClr val="77787B"/>
                </a:solidFill>
              </a:rPr>
              <a:t>nameText</a:t>
            </a:r>
            <a:r>
              <a:rPr lang="en-US" sz="1600" dirty="0" smtClean="0">
                <a:solidFill>
                  <a:srgbClr val="77787B"/>
                </a:solidFill>
              </a:rPr>
              <a:t>” property that </a:t>
            </a:r>
            <a:r>
              <a:rPr lang="en-US" sz="1600" dirty="0" err="1" smtClean="0">
                <a:solidFill>
                  <a:srgbClr val="77787B"/>
                </a:solidFill>
              </a:rPr>
              <a:t>ViewModel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06218" y="2843813"/>
            <a:ext cx="882771" cy="24622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view model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735901" y="4028480"/>
            <a:ext cx="506083" cy="24731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137803" y="2032903"/>
            <a:ext cx="506083" cy="24731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Elbow Connector 37"/>
          <p:cNvCxnSpPr>
            <a:stCxn id="37" idx="1"/>
            <a:endCxn id="36" idx="0"/>
          </p:cNvCxnSpPr>
          <p:nvPr/>
        </p:nvCxnSpPr>
        <p:spPr>
          <a:xfrm rot="10800000" flipH="1" flipV="1">
            <a:off x="4137803" y="2156562"/>
            <a:ext cx="851140" cy="1871918"/>
          </a:xfrm>
          <a:prstGeom prst="bentConnector4">
            <a:avLst>
              <a:gd name="adj1" fmla="val -26858"/>
              <a:gd name="adj2" fmla="val 53303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2481530" y="2269203"/>
            <a:ext cx="1331345" cy="58477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Oder results by name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761946" y="5296595"/>
            <a:ext cx="5620109" cy="83099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Before user types texts in input, list displays nothing. When user types texts in input, </a:t>
            </a:r>
            <a:r>
              <a:rPr lang="en-US" sz="1600" dirty="0" smtClean="0">
                <a:solidFill>
                  <a:srgbClr val="FF0000"/>
                </a:solidFill>
              </a:rPr>
              <a:t>list is composed of the filtered result ordered by ‘name’ among the initialized list contents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4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smtClean="0"/>
              <a:t>Views, Controllers and Scope (</a:t>
            </a:r>
            <a:r>
              <a:rPr lang="en-US" sz="3200" dirty="0" err="1" smtClean="0"/>
              <a:t>ViewModel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b="1" dirty="0" smtClean="0"/>
              <a:t>Scope</a:t>
            </a:r>
            <a:r>
              <a:rPr lang="en-US" dirty="0" smtClean="0"/>
              <a:t> (</a:t>
            </a:r>
            <a:r>
              <a:rPr lang="en-US" dirty="0" err="1" smtClean="0"/>
              <a:t>ViewModel</a:t>
            </a:r>
            <a:r>
              <a:rPr lang="en-US" dirty="0" smtClean="0"/>
              <a:t> = Model for View)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4455" y="2225608"/>
            <a:ext cx="5936402" cy="3771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2993367" y="1157906"/>
            <a:ext cx="5331124" cy="107721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A JavaScript </a:t>
            </a:r>
            <a:r>
              <a:rPr lang="en-US" sz="1600" dirty="0" smtClean="0">
                <a:solidFill>
                  <a:srgbClr val="FF0000"/>
                </a:solidFill>
              </a:rPr>
              <a:t>object – a </a:t>
            </a:r>
            <a:r>
              <a:rPr lang="en-US" sz="1600" dirty="0" smtClean="0">
                <a:solidFill>
                  <a:srgbClr val="FF0000"/>
                </a:solidFill>
              </a:rPr>
              <a:t>container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1. Control </a:t>
            </a:r>
            <a:r>
              <a:rPr lang="en-US" sz="1600" dirty="0" smtClean="0">
                <a:solidFill>
                  <a:srgbClr val="77787B"/>
                </a:solidFill>
              </a:rPr>
              <a:t>ultimately what data gets bound into the </a:t>
            </a:r>
            <a:r>
              <a:rPr lang="en-US" sz="1600" dirty="0" smtClean="0">
                <a:solidFill>
                  <a:srgbClr val="77787B"/>
                </a:solidFill>
              </a:rPr>
              <a:t>View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2. Passes </a:t>
            </a:r>
            <a:r>
              <a:rPr lang="en-US" sz="1600" dirty="0" smtClean="0">
                <a:solidFill>
                  <a:srgbClr val="77787B"/>
                </a:solidFill>
              </a:rPr>
              <a:t>up data </a:t>
            </a:r>
            <a:r>
              <a:rPr lang="en-US" sz="1600" dirty="0" smtClean="0">
                <a:solidFill>
                  <a:srgbClr val="77787B"/>
                </a:solidFill>
              </a:rPr>
              <a:t>from View to </a:t>
            </a:r>
            <a:r>
              <a:rPr lang="en-US" sz="1600" dirty="0" smtClean="0">
                <a:solidFill>
                  <a:srgbClr val="77787B"/>
                </a:solidFill>
              </a:rPr>
              <a:t>the </a:t>
            </a:r>
            <a:r>
              <a:rPr lang="en-US" sz="1600" dirty="0" smtClean="0">
                <a:solidFill>
                  <a:srgbClr val="77787B"/>
                </a:solidFill>
              </a:rPr>
              <a:t>Controller (maybe  to backend data store)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16724" y="4299307"/>
            <a:ext cx="4287328" cy="107721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$scope represents the scope object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The </a:t>
            </a:r>
            <a:r>
              <a:rPr lang="en-US" sz="1600" dirty="0" smtClean="0">
                <a:solidFill>
                  <a:srgbClr val="77787B"/>
                </a:solidFill>
              </a:rPr>
              <a:t>view doesn’t have to know about the controller, and the controller definitely doesn’t want </a:t>
            </a:r>
            <a:r>
              <a:rPr lang="en-US" sz="1600" dirty="0" smtClean="0">
                <a:solidFill>
                  <a:srgbClr val="77787B"/>
                </a:solidFill>
              </a:rPr>
              <a:t>to </a:t>
            </a:r>
            <a:r>
              <a:rPr lang="en-US" sz="1600" dirty="0" smtClean="0">
                <a:solidFill>
                  <a:srgbClr val="77787B"/>
                </a:solidFill>
              </a:rPr>
              <a:t>know about the view</a:t>
            </a:r>
            <a:endParaRPr lang="en-US" sz="1600" dirty="0">
              <a:solidFill>
                <a:srgbClr val="77787B"/>
              </a:solidFill>
            </a:endParaRPr>
          </a:p>
        </p:txBody>
      </p:sp>
      <p:cxnSp>
        <p:nvCxnSpPr>
          <p:cNvPr id="15" name="Elbow Connector 14"/>
          <p:cNvCxnSpPr/>
          <p:nvPr/>
        </p:nvCxnSpPr>
        <p:spPr>
          <a:xfrm flipV="1">
            <a:off x="6901132" y="1647638"/>
            <a:ext cx="1475117" cy="1078302"/>
          </a:xfrm>
          <a:prstGeom prst="bentConnector3">
            <a:avLst>
              <a:gd name="adj1" fmla="val 12777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hape 17"/>
          <p:cNvCxnSpPr>
            <a:endCxn id="13" idx="0"/>
          </p:cNvCxnSpPr>
          <p:nvPr/>
        </p:nvCxnSpPr>
        <p:spPr>
          <a:xfrm>
            <a:off x="4028536" y="3165887"/>
            <a:ext cx="2531852" cy="113342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Dependency Injection and </a:t>
            </a:r>
            <a:r>
              <a:rPr lang="en-US" b="1" dirty="0" smtClean="0"/>
              <a:t>Controller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59261" y="1433356"/>
            <a:ext cx="6625478" cy="4898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5046438" y="5618448"/>
            <a:ext cx="3605843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We </a:t>
            </a:r>
            <a:r>
              <a:rPr lang="en-US" sz="1600" dirty="0" smtClean="0">
                <a:solidFill>
                  <a:srgbClr val="77787B"/>
                </a:solidFill>
              </a:rPr>
              <a:t>pass $scope. This </a:t>
            </a:r>
            <a:r>
              <a:rPr lang="en-US" sz="1600" dirty="0" smtClean="0">
                <a:solidFill>
                  <a:srgbClr val="77787B"/>
                </a:solidFill>
              </a:rPr>
              <a:t>is </a:t>
            </a:r>
            <a:r>
              <a:rPr lang="en-US" sz="1600" dirty="0" smtClean="0">
                <a:solidFill>
                  <a:srgbClr val="FF0000"/>
                </a:solidFill>
                <a:hlinkClick r:id="rId4" action="ppaction://hlinksldjump"/>
              </a:rPr>
              <a:t>dependency </a:t>
            </a:r>
            <a:r>
              <a:rPr lang="en-US" sz="1600" dirty="0" smtClean="0">
                <a:solidFill>
                  <a:srgbClr val="FF0000"/>
                </a:solidFill>
                <a:hlinkClick r:id="rId4" action="ppaction://hlinksldjump"/>
              </a:rPr>
              <a:t>injection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77787B"/>
                </a:solidFill>
              </a:rPr>
              <a:t>that’s built into </a:t>
            </a:r>
            <a:r>
              <a:rPr lang="en-US" sz="1600" dirty="0" err="1" smtClean="0">
                <a:solidFill>
                  <a:srgbClr val="77787B"/>
                </a:solidFill>
              </a:rPr>
              <a:t>AngularJS</a:t>
            </a:r>
            <a:r>
              <a:rPr lang="en-US" sz="1600" dirty="0" smtClean="0">
                <a:solidFill>
                  <a:srgbClr val="77787B"/>
                </a:solidFill>
              </a:rPr>
              <a:t>, it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passes </a:t>
            </a:r>
            <a:r>
              <a:rPr lang="en-US" sz="1600" dirty="0" smtClean="0">
                <a:solidFill>
                  <a:srgbClr val="FF0000"/>
                </a:solidFill>
              </a:rPr>
              <a:t>the service to the </a:t>
            </a:r>
            <a:r>
              <a:rPr lang="en-US" sz="1600" dirty="0" smtClean="0">
                <a:solidFill>
                  <a:srgbClr val="FF0000"/>
                </a:solidFill>
              </a:rPr>
              <a:t>client</a:t>
            </a:r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1" name="Picture 2" descr="dependency_injection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11019" y="2392110"/>
            <a:ext cx="2932981" cy="1810309"/>
          </a:xfrm>
          <a:prstGeom prst="rect">
            <a:avLst/>
          </a:prstGeom>
          <a:noFill/>
        </p:spPr>
      </p:pic>
      <p:cxnSp>
        <p:nvCxnSpPr>
          <p:cNvPr id="16" name="Shape 15"/>
          <p:cNvCxnSpPr>
            <a:endCxn id="10" idx="0"/>
          </p:cNvCxnSpPr>
          <p:nvPr/>
        </p:nvCxnSpPr>
        <p:spPr>
          <a:xfrm>
            <a:off x="4899804" y="3795611"/>
            <a:ext cx="1949556" cy="182283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880339" y="1498054"/>
            <a:ext cx="1788544" cy="261723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766853" y="845165"/>
            <a:ext cx="4609396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When controller </a:t>
            </a:r>
            <a:r>
              <a:rPr lang="en-US" sz="1600" dirty="0" smtClean="0">
                <a:solidFill>
                  <a:srgbClr val="77787B"/>
                </a:solidFill>
              </a:rPr>
              <a:t>gets used, </a:t>
            </a:r>
            <a:r>
              <a:rPr lang="en-US" sz="1600" dirty="0" smtClean="0">
                <a:solidFill>
                  <a:srgbClr val="77787B"/>
                </a:solidFill>
              </a:rPr>
              <a:t>it will </a:t>
            </a:r>
            <a:r>
              <a:rPr lang="en-US" sz="1600" dirty="0" smtClean="0">
                <a:solidFill>
                  <a:srgbClr val="77787B"/>
                </a:solidFill>
              </a:rPr>
              <a:t>automatically inject a </a:t>
            </a:r>
            <a:r>
              <a:rPr lang="en-US" sz="1600" dirty="0" smtClean="0">
                <a:solidFill>
                  <a:srgbClr val="FF0000"/>
                </a:solidFill>
              </a:rPr>
              <a:t>scope object </a:t>
            </a:r>
            <a:r>
              <a:rPr lang="en-US" sz="1600" dirty="0" smtClean="0">
                <a:solidFill>
                  <a:srgbClr val="77787B"/>
                </a:solidFill>
              </a:rPr>
              <a:t>in.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970362" y="4261448"/>
            <a:ext cx="989163" cy="20703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0" y="4525768"/>
            <a:ext cx="2651760" cy="3385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Add </a:t>
            </a:r>
            <a:r>
              <a:rPr lang="en-US" sz="1600" dirty="0" smtClean="0">
                <a:solidFill>
                  <a:srgbClr val="77787B"/>
                </a:solidFill>
              </a:rPr>
              <a:t>a </a:t>
            </a:r>
            <a:r>
              <a:rPr lang="en-US" sz="1600" dirty="0" smtClean="0">
                <a:solidFill>
                  <a:srgbClr val="FF0000"/>
                </a:solidFill>
              </a:rPr>
              <a:t>property </a:t>
            </a:r>
            <a:r>
              <a:rPr lang="en-US" sz="1600" dirty="0" smtClean="0">
                <a:solidFill>
                  <a:srgbClr val="77787B"/>
                </a:solidFill>
              </a:rPr>
              <a:t>onto </a:t>
            </a:r>
            <a:r>
              <a:rPr lang="en-US" sz="1600" dirty="0" smtClean="0">
                <a:solidFill>
                  <a:srgbClr val="77787B"/>
                </a:solidFill>
              </a:rPr>
              <a:t>scope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24" name="Shape 23"/>
          <p:cNvCxnSpPr>
            <a:stCxn id="22" idx="1"/>
            <a:endCxn id="23" idx="0"/>
          </p:cNvCxnSpPr>
          <p:nvPr/>
        </p:nvCxnSpPr>
        <p:spPr>
          <a:xfrm rot="10800000" flipV="1">
            <a:off x="1325880" y="4364966"/>
            <a:ext cx="1644482" cy="1608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hape 23"/>
          <p:cNvCxnSpPr>
            <a:stCxn id="20" idx="3"/>
            <a:endCxn id="21" idx="3"/>
          </p:cNvCxnSpPr>
          <p:nvPr/>
        </p:nvCxnSpPr>
        <p:spPr>
          <a:xfrm flipV="1">
            <a:off x="7668883" y="1137553"/>
            <a:ext cx="707366" cy="491363"/>
          </a:xfrm>
          <a:prstGeom prst="bentConnector3">
            <a:avLst>
              <a:gd name="adj1" fmla="val 1323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29397" y="5422136"/>
            <a:ext cx="4572000" cy="132343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The controller itself though isn’t going to be called – it’s going to go through the </a:t>
            </a:r>
            <a:r>
              <a:rPr lang="en-US" sz="1600" dirty="0" smtClean="0">
                <a:solidFill>
                  <a:srgbClr val="77787B"/>
                </a:solidFill>
              </a:rPr>
              <a:t>scope</a:t>
            </a:r>
            <a:r>
              <a:rPr lang="en-US" sz="1600" dirty="0" smtClean="0">
                <a:solidFill>
                  <a:srgbClr val="77787B"/>
                </a:solidFill>
              </a:rPr>
              <a:t>. </a:t>
            </a:r>
            <a:r>
              <a:rPr lang="en-US" sz="1600" dirty="0" smtClean="0">
                <a:solidFill>
                  <a:srgbClr val="FF0000"/>
                </a:solidFill>
              </a:rPr>
              <a:t>The scope itself is implicitly available </a:t>
            </a:r>
            <a:r>
              <a:rPr lang="en-US" sz="1600" dirty="0" smtClean="0">
                <a:solidFill>
                  <a:srgbClr val="77787B"/>
                </a:solidFill>
              </a:rPr>
              <a:t>– in this case to the entire div: </a:t>
            </a:r>
            <a:r>
              <a:rPr lang="en-US" sz="1600" dirty="0" smtClean="0">
                <a:solidFill>
                  <a:srgbClr val="FF0000"/>
                </a:solidFill>
              </a:rPr>
              <a:t>from the start of the div </a:t>
            </a:r>
            <a:r>
              <a:rPr lang="en-US" sz="1600" dirty="0" smtClean="0">
                <a:solidFill>
                  <a:srgbClr val="FF0000"/>
                </a:solidFill>
              </a:rPr>
              <a:t>to </a:t>
            </a:r>
            <a:r>
              <a:rPr lang="en-US" sz="1600" dirty="0" smtClean="0">
                <a:solidFill>
                  <a:srgbClr val="FF0000"/>
                </a:solidFill>
              </a:rPr>
              <a:t>the end of the div</a:t>
            </a:r>
            <a:r>
              <a:rPr lang="en-US" sz="1600" dirty="0" smtClean="0">
                <a:solidFill>
                  <a:srgbClr val="77787B"/>
                </a:solidFill>
              </a:rPr>
              <a:t>.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659811" y="3763926"/>
            <a:ext cx="1788544" cy="261723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hape 23"/>
          <p:cNvCxnSpPr>
            <a:stCxn id="20" idx="2"/>
            <a:endCxn id="36" idx="1"/>
          </p:cNvCxnSpPr>
          <p:nvPr/>
        </p:nvCxnSpPr>
        <p:spPr>
          <a:xfrm rot="5400000">
            <a:off x="3649706" y="769882"/>
            <a:ext cx="2135011" cy="4114800"/>
          </a:xfrm>
          <a:prstGeom prst="bentConnector4">
            <a:avLst>
              <a:gd name="adj1" fmla="val 46935"/>
              <a:gd name="adj2" fmla="val 105556"/>
            </a:avLst>
          </a:prstGeom>
          <a:ln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167222" y="2188233"/>
            <a:ext cx="989163" cy="20703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117894" y="2254146"/>
            <a:ext cx="2159480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Access $scope to </a:t>
            </a:r>
            <a:r>
              <a:rPr lang="en-US" sz="1600" dirty="0" smtClean="0">
                <a:solidFill>
                  <a:srgbClr val="FF0000"/>
                </a:solidFill>
              </a:rPr>
              <a:t>bind property to view via expression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46" name="Shape 45"/>
          <p:cNvCxnSpPr>
            <a:stCxn id="43" idx="0"/>
            <a:endCxn id="44" idx="0"/>
          </p:cNvCxnSpPr>
          <p:nvPr/>
        </p:nvCxnSpPr>
        <p:spPr>
          <a:xfrm rot="16200000" flipH="1" flipV="1">
            <a:off x="3396762" y="-10896"/>
            <a:ext cx="65913" cy="4464170"/>
          </a:xfrm>
          <a:prstGeom prst="bentConnector3">
            <a:avLst>
              <a:gd name="adj1" fmla="val -3468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4275827" y="2211238"/>
            <a:ext cx="537714" cy="169654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2728823" y="2406769"/>
            <a:ext cx="1153064" cy="26741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4641012" y="2429773"/>
            <a:ext cx="1153064" cy="26741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0" grpId="0" animBg="1"/>
      <p:bldP spid="21" grpId="0" animBg="1"/>
      <p:bldP spid="22" grpId="0" animBg="1"/>
      <p:bldP spid="23" grpId="0" animBg="1"/>
      <p:bldP spid="36" grpId="0" animBg="1"/>
      <p:bldP spid="43" grpId="0" animBg="1"/>
      <p:bldP spid="44" grpId="0" animBg="1"/>
      <p:bldP spid="49" grpId="0" animBg="1"/>
      <p:bldP spid="50" grpId="0" animBg="1"/>
      <p:bldP spid="5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smtClean="0"/>
              <a:t>Modules, Routes and Factories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218981" y="862094"/>
            <a:ext cx="3648974" cy="206210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77787B"/>
                </a:solidFill>
              </a:rPr>
              <a:t>Module is an </a:t>
            </a:r>
            <a:r>
              <a:rPr lang="en-US" sz="1600" dirty="0" smtClean="0">
                <a:solidFill>
                  <a:srgbClr val="FF0000"/>
                </a:solidFill>
              </a:rPr>
              <a:t>object container</a:t>
            </a:r>
            <a:endParaRPr lang="en-US" sz="1600" dirty="0" smtClean="0">
              <a:solidFill>
                <a:srgbClr val="77787B"/>
              </a:solidFill>
            </a:endParaRPr>
          </a:p>
          <a:p>
            <a:r>
              <a:rPr lang="en-US" sz="1600" dirty="0" smtClean="0">
                <a:solidFill>
                  <a:srgbClr val="77787B"/>
                </a:solidFill>
              </a:rPr>
              <a:t>It </a:t>
            </a:r>
            <a:r>
              <a:rPr lang="en-US" sz="1600" dirty="0" smtClean="0">
                <a:solidFill>
                  <a:srgbClr val="FF0000"/>
                </a:solidFill>
              </a:rPr>
              <a:t>can</a:t>
            </a:r>
            <a:r>
              <a:rPr lang="en-US" sz="1600" dirty="0" smtClean="0">
                <a:solidFill>
                  <a:srgbClr val="77787B"/>
                </a:solidFill>
              </a:rPr>
              <a:t> </a:t>
            </a:r>
            <a:r>
              <a:rPr lang="en-US" sz="1600" i="1" dirty="0" smtClean="0">
                <a:solidFill>
                  <a:srgbClr val="77787B"/>
                </a:solidFill>
              </a:rPr>
              <a:t>configure the routes</a:t>
            </a:r>
            <a:r>
              <a:rPr lang="en-US" sz="1600" dirty="0" smtClean="0">
                <a:solidFill>
                  <a:srgbClr val="77787B"/>
                </a:solidFill>
              </a:rPr>
              <a:t>, </a:t>
            </a:r>
            <a:r>
              <a:rPr lang="en-US" sz="1600" i="1" dirty="0" smtClean="0">
                <a:solidFill>
                  <a:srgbClr val="77787B"/>
                </a:solidFill>
              </a:rPr>
              <a:t>create custom filters</a:t>
            </a:r>
            <a:r>
              <a:rPr lang="en-US" sz="1600" dirty="0" smtClean="0">
                <a:solidFill>
                  <a:srgbClr val="77787B"/>
                </a:solidFill>
              </a:rPr>
              <a:t>, </a:t>
            </a:r>
            <a:r>
              <a:rPr lang="en-US" sz="1600" i="1" dirty="0" smtClean="0">
                <a:solidFill>
                  <a:srgbClr val="77787B"/>
                </a:solidFill>
              </a:rPr>
              <a:t>custom directives</a:t>
            </a:r>
            <a:r>
              <a:rPr lang="en-US" sz="1600" dirty="0" smtClean="0">
                <a:solidFill>
                  <a:srgbClr val="77787B"/>
                </a:solidFill>
              </a:rPr>
              <a:t>. 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It </a:t>
            </a:r>
            <a:r>
              <a:rPr lang="en-US" sz="1600" dirty="0" smtClean="0">
                <a:solidFill>
                  <a:srgbClr val="FF0000"/>
                </a:solidFill>
              </a:rPr>
              <a:t>can</a:t>
            </a:r>
            <a:r>
              <a:rPr lang="en-US" sz="1600" dirty="0" smtClean="0">
                <a:solidFill>
                  <a:srgbClr val="77787B"/>
                </a:solidFill>
              </a:rPr>
              <a:t> </a:t>
            </a:r>
            <a:r>
              <a:rPr lang="en-US" sz="1600" i="1" dirty="0" smtClean="0">
                <a:solidFill>
                  <a:srgbClr val="77787B"/>
                </a:solidFill>
              </a:rPr>
              <a:t>get data from different sources using Factories, Services, Providers or Values</a:t>
            </a:r>
            <a:r>
              <a:rPr lang="en-US" sz="1600" dirty="0" smtClean="0">
                <a:solidFill>
                  <a:srgbClr val="77787B"/>
                </a:solidFill>
              </a:rPr>
              <a:t>. 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It </a:t>
            </a:r>
            <a:r>
              <a:rPr lang="en-US" sz="1600" dirty="0" smtClean="0">
                <a:solidFill>
                  <a:srgbClr val="FF0000"/>
                </a:solidFill>
              </a:rPr>
              <a:t>can</a:t>
            </a:r>
            <a:r>
              <a:rPr lang="en-US" sz="1600" dirty="0" smtClean="0">
                <a:solidFill>
                  <a:srgbClr val="77787B"/>
                </a:solidFill>
              </a:rPr>
              <a:t> </a:t>
            </a:r>
            <a:r>
              <a:rPr lang="en-US" sz="1600" i="1" dirty="0" smtClean="0">
                <a:solidFill>
                  <a:srgbClr val="77787B"/>
                </a:solidFill>
              </a:rPr>
              <a:t>create </a:t>
            </a:r>
            <a:r>
              <a:rPr lang="en-US" sz="1600" i="1" dirty="0" smtClean="0">
                <a:solidFill>
                  <a:srgbClr val="77787B"/>
                </a:solidFill>
              </a:rPr>
              <a:t>Controllers using the module</a:t>
            </a:r>
            <a:r>
              <a:rPr lang="en-US" sz="1600" dirty="0" smtClean="0">
                <a:solidFill>
                  <a:srgbClr val="77787B"/>
                </a:solidFill>
              </a:rPr>
              <a:t>. 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b="1" dirty="0" smtClean="0"/>
              <a:t>Module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965" y="930216"/>
            <a:ext cx="4637597" cy="2672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11281" y="3199561"/>
            <a:ext cx="4994696" cy="3361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Rectangle 23"/>
          <p:cNvSpPr/>
          <p:nvPr/>
        </p:nvSpPr>
        <p:spPr>
          <a:xfrm>
            <a:off x="244414" y="2139350"/>
            <a:ext cx="2757577" cy="108692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088257" y="2145101"/>
            <a:ext cx="871268" cy="144348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077418" y="2150852"/>
            <a:ext cx="874143" cy="45432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09599" y="3248735"/>
            <a:ext cx="2202612" cy="46166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rgbClr val="77787B"/>
                </a:solidFill>
              </a:rPr>
              <a:t>For different view, such as for mobile, tablet, desktop, etc</a:t>
            </a:r>
            <a:endParaRPr lang="en-US" sz="1200" dirty="0">
              <a:solidFill>
                <a:srgbClr val="77787B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082504" y="3608170"/>
            <a:ext cx="2541919" cy="27699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rgbClr val="77787B"/>
                </a:solidFill>
              </a:rPr>
              <a:t>Get data from locally or remotely</a:t>
            </a:r>
            <a:endParaRPr lang="en-US" sz="1200" dirty="0">
              <a:solidFill>
                <a:srgbClr val="77787B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968152" y="2630513"/>
            <a:ext cx="1261872" cy="27699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rgbClr val="77787B"/>
                </a:solidFill>
              </a:rPr>
              <a:t>Use the module</a:t>
            </a:r>
            <a:endParaRPr lang="en-US" sz="1200" dirty="0">
              <a:solidFill>
                <a:srgbClr val="77787B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629509" y="4378796"/>
            <a:ext cx="3833005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Dependency </a:t>
            </a:r>
            <a:r>
              <a:rPr lang="en-US" sz="1600" dirty="0" smtClean="0">
                <a:solidFill>
                  <a:srgbClr val="FF0000"/>
                </a:solidFill>
              </a:rPr>
              <a:t>injection </a:t>
            </a:r>
            <a:r>
              <a:rPr lang="en-US" sz="1600" dirty="0" smtClean="0">
                <a:solidFill>
                  <a:srgbClr val="77787B"/>
                </a:solidFill>
              </a:rPr>
              <a:t>to let module could rely on </a:t>
            </a:r>
            <a:r>
              <a:rPr lang="en-US" sz="1600" dirty="0" smtClean="0">
                <a:solidFill>
                  <a:srgbClr val="77787B"/>
                </a:solidFill>
              </a:rPr>
              <a:t>other modules to get data</a:t>
            </a:r>
            <a:endParaRPr lang="en-US" sz="1600" dirty="0">
              <a:solidFill>
                <a:srgbClr val="77787B"/>
              </a:solidFill>
            </a:endParaRPr>
          </a:p>
        </p:txBody>
      </p:sp>
      <p:cxnSp>
        <p:nvCxnSpPr>
          <p:cNvPr id="32" name="Shape 31"/>
          <p:cNvCxnSpPr>
            <a:endCxn id="30" idx="3"/>
          </p:cNvCxnSpPr>
          <p:nvPr/>
        </p:nvCxnSpPr>
        <p:spPr>
          <a:xfrm rot="5400000">
            <a:off x="8270586" y="4375739"/>
            <a:ext cx="487373" cy="10351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hape 32"/>
          <p:cNvCxnSpPr>
            <a:stCxn id="30" idx="3"/>
          </p:cNvCxnSpPr>
          <p:nvPr/>
        </p:nvCxnSpPr>
        <p:spPr>
          <a:xfrm flipH="1">
            <a:off x="7349707" y="4671184"/>
            <a:ext cx="1112807" cy="1712365"/>
          </a:xfrm>
          <a:prstGeom prst="bentConnector4">
            <a:avLst>
              <a:gd name="adj1" fmla="val -9690"/>
              <a:gd name="adj2" fmla="val 5853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181154" y="4746503"/>
            <a:ext cx="3709359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Module can </a:t>
            </a:r>
            <a:r>
              <a:rPr lang="en-US" sz="1600" dirty="0" smtClean="0">
                <a:solidFill>
                  <a:srgbClr val="77787B"/>
                </a:solidFill>
              </a:rPr>
              <a:t>have </a:t>
            </a:r>
            <a:r>
              <a:rPr lang="en-US" sz="1600" dirty="0" smtClean="0">
                <a:solidFill>
                  <a:srgbClr val="FF0000"/>
                </a:solidFill>
              </a:rPr>
              <a:t>all</a:t>
            </a:r>
            <a:r>
              <a:rPr lang="en-US" sz="1600" dirty="0" smtClean="0">
                <a:solidFill>
                  <a:srgbClr val="77787B"/>
                </a:solidFill>
              </a:rPr>
              <a:t> these different things </a:t>
            </a:r>
            <a:r>
              <a:rPr lang="en-US" sz="1600" dirty="0" smtClean="0">
                <a:solidFill>
                  <a:srgbClr val="77787B"/>
                </a:solidFill>
              </a:rPr>
              <a:t>in, and it need to be pointed to </a:t>
            </a:r>
            <a:r>
              <a:rPr lang="en-US" sz="1600" dirty="0" err="1" smtClean="0">
                <a:solidFill>
                  <a:srgbClr val="FF0000"/>
                </a:solidFill>
              </a:rPr>
              <a:t>ng</a:t>
            </a:r>
            <a:r>
              <a:rPr lang="en-US" sz="1600" dirty="0" smtClean="0">
                <a:solidFill>
                  <a:srgbClr val="FF0000"/>
                </a:solidFill>
              </a:rPr>
              <a:t>-app</a:t>
            </a:r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6609" y="4409356"/>
            <a:ext cx="2867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Controller in Module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66838" y="1581150"/>
            <a:ext cx="6410325" cy="369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Rectangle 18"/>
          <p:cNvSpPr/>
          <p:nvPr/>
        </p:nvSpPr>
        <p:spPr>
          <a:xfrm>
            <a:off x="5764098" y="2822811"/>
            <a:ext cx="1359668" cy="2462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77787B"/>
                </a:solidFill>
              </a:rPr>
              <a:t> anonymous function</a:t>
            </a:r>
            <a:endParaRPr lang="en-US" dirty="0">
              <a:solidFill>
                <a:srgbClr val="77787B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58573" y="4922260"/>
            <a:ext cx="3833005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$scope are injected in the controller for the property that the array ‘customers’</a:t>
            </a:r>
            <a:endParaRPr lang="en-US" sz="1600" dirty="0">
              <a:solidFill>
                <a:srgbClr val="77787B"/>
              </a:solidFill>
            </a:endParaRPr>
          </a:p>
        </p:txBody>
      </p:sp>
      <p:cxnSp>
        <p:nvCxnSpPr>
          <p:cNvPr id="22" name="Elbow Connector 21"/>
          <p:cNvCxnSpPr>
            <a:endCxn id="20" idx="0"/>
          </p:cNvCxnSpPr>
          <p:nvPr/>
        </p:nvCxnSpPr>
        <p:spPr>
          <a:xfrm rot="5400000">
            <a:off x="5849702" y="3655170"/>
            <a:ext cx="1592464" cy="941716"/>
          </a:xfrm>
          <a:prstGeom prst="bentConnector3">
            <a:avLst>
              <a:gd name="adj1" fmla="val 814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Web App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A web app is any software that </a:t>
            </a:r>
            <a:r>
              <a:rPr lang="en-US" dirty="0" smtClean="0">
                <a:solidFill>
                  <a:srgbClr val="FF0000"/>
                </a:solidFill>
              </a:rPr>
              <a:t>runs in a web browser</a:t>
            </a:r>
            <a:r>
              <a:rPr lang="en-US" dirty="0" smtClean="0"/>
              <a:t>, and using a web browser as a client (</a:t>
            </a:r>
            <a:r>
              <a:rPr lang="en-US" dirty="0" smtClean="0">
                <a:solidFill>
                  <a:srgbClr val="FF0000"/>
                </a:solidFill>
              </a:rPr>
              <a:t>thin client</a:t>
            </a:r>
            <a:r>
              <a:rPr lang="en-US" dirty="0" smtClean="0"/>
              <a:t>)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Web applications are popular due to the </a:t>
            </a:r>
            <a:r>
              <a:rPr lang="en-US" dirty="0" smtClean="0">
                <a:solidFill>
                  <a:srgbClr val="FF0000"/>
                </a:solidFill>
              </a:rPr>
              <a:t>ubiquity of web browsers (cross-platform compatibility)</a:t>
            </a:r>
            <a:r>
              <a:rPr lang="en-US" dirty="0" smtClean="0"/>
              <a:t>, that to update and maintain web applications without distributing and installing software on potentially thousands of client computers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b="1" dirty="0" smtClean="0"/>
              <a:t>Routes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9551" y="908474"/>
            <a:ext cx="4299976" cy="2248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8"/>
          <p:cNvSpPr/>
          <p:nvPr/>
        </p:nvSpPr>
        <p:spPr>
          <a:xfrm>
            <a:off x="5276596" y="929614"/>
            <a:ext cx="2702839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It helps us load </a:t>
            </a:r>
            <a:r>
              <a:rPr lang="en-US" sz="1600" dirty="0" smtClean="0">
                <a:solidFill>
                  <a:srgbClr val="77787B"/>
                </a:solidFill>
              </a:rPr>
              <a:t>different views into </a:t>
            </a:r>
            <a:r>
              <a:rPr lang="en-US" sz="1600" dirty="0" smtClean="0">
                <a:solidFill>
                  <a:srgbClr val="77787B"/>
                </a:solidFill>
              </a:rPr>
              <a:t>shell </a:t>
            </a:r>
            <a:r>
              <a:rPr lang="en-US" sz="1600" dirty="0" smtClean="0">
                <a:solidFill>
                  <a:srgbClr val="77787B"/>
                </a:solidFill>
              </a:rPr>
              <a:t>page</a:t>
            </a:r>
            <a:endParaRPr lang="en-US" sz="1600" dirty="0">
              <a:solidFill>
                <a:srgbClr val="77787B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64302" y="3766931"/>
            <a:ext cx="5543909" cy="3008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112143" y="4636422"/>
            <a:ext cx="4330461" cy="156966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77787B"/>
                </a:solidFill>
              </a:rPr>
              <a:t>Configure </a:t>
            </a:r>
            <a:r>
              <a:rPr lang="en-US" sz="1600" dirty="0" smtClean="0">
                <a:solidFill>
                  <a:srgbClr val="77787B"/>
                </a:solidFill>
              </a:rPr>
              <a:t>the module </a:t>
            </a:r>
            <a:r>
              <a:rPr lang="en-US" sz="1600" dirty="0" smtClean="0">
                <a:solidFill>
                  <a:srgbClr val="77787B"/>
                </a:solidFill>
              </a:rPr>
              <a:t>with routes</a:t>
            </a:r>
            <a:r>
              <a:rPr lang="en-US" sz="1600" dirty="0" smtClean="0">
                <a:solidFill>
                  <a:srgbClr val="77787B"/>
                </a:solidFill>
              </a:rPr>
              <a:t>. </a:t>
            </a:r>
            <a:endParaRPr lang="en-US" sz="1600" dirty="0" smtClean="0">
              <a:solidFill>
                <a:srgbClr val="77787B"/>
              </a:solidFill>
            </a:endParaRPr>
          </a:p>
          <a:p>
            <a:r>
              <a:rPr lang="en-US" sz="1600" dirty="0" err="1" smtClean="0">
                <a:solidFill>
                  <a:srgbClr val="FF0000"/>
                </a:solidFill>
              </a:rPr>
              <a:t>routeProvider</a:t>
            </a:r>
            <a:r>
              <a:rPr lang="en-US" sz="1600" dirty="0" smtClean="0">
                <a:solidFill>
                  <a:srgbClr val="77787B"/>
                </a:solidFill>
              </a:rPr>
              <a:t> is an </a:t>
            </a:r>
            <a:r>
              <a:rPr lang="en-US" sz="1600" dirty="0" smtClean="0">
                <a:solidFill>
                  <a:srgbClr val="FF0000"/>
                </a:solidFill>
              </a:rPr>
              <a:t>object</a:t>
            </a:r>
            <a:r>
              <a:rPr lang="en-US" sz="1600" dirty="0" smtClean="0">
                <a:solidFill>
                  <a:srgbClr val="77787B"/>
                </a:solidFill>
              </a:rPr>
              <a:t> and is </a:t>
            </a:r>
            <a:r>
              <a:rPr lang="en-US" sz="1600" dirty="0" smtClean="0">
                <a:solidFill>
                  <a:srgbClr val="77787B"/>
                </a:solidFill>
              </a:rPr>
              <a:t>kind of </a:t>
            </a:r>
            <a:r>
              <a:rPr lang="en-US" sz="1600" dirty="0" smtClean="0">
                <a:solidFill>
                  <a:srgbClr val="FF0000"/>
                </a:solidFill>
              </a:rPr>
              <a:t>like</a:t>
            </a:r>
            <a:r>
              <a:rPr lang="en-US" sz="1600" dirty="0" smtClean="0">
                <a:solidFill>
                  <a:srgbClr val="77787B"/>
                </a:solidFill>
              </a:rPr>
              <a:t> the </a:t>
            </a:r>
            <a:r>
              <a:rPr lang="en-US" sz="1600" dirty="0" smtClean="0">
                <a:solidFill>
                  <a:srgbClr val="FF0000"/>
                </a:solidFill>
              </a:rPr>
              <a:t>scope</a:t>
            </a:r>
            <a:r>
              <a:rPr lang="en-US" sz="1600" dirty="0" smtClean="0">
                <a:solidFill>
                  <a:srgbClr val="77787B"/>
                </a:solidFill>
              </a:rPr>
              <a:t> – it’s </a:t>
            </a:r>
            <a:r>
              <a:rPr lang="en-US" sz="1600" dirty="0" smtClean="0">
                <a:solidFill>
                  <a:srgbClr val="FF0000"/>
                </a:solidFill>
              </a:rPr>
              <a:t>injected</a:t>
            </a:r>
            <a:r>
              <a:rPr lang="en-US" sz="1600" dirty="0" smtClean="0">
                <a:solidFill>
                  <a:srgbClr val="77787B"/>
                </a:solidFill>
              </a:rPr>
              <a:t> in </a:t>
            </a:r>
            <a:r>
              <a:rPr lang="en-US" sz="1600" dirty="0" smtClean="0">
                <a:solidFill>
                  <a:srgbClr val="77787B"/>
                </a:solidFill>
              </a:rPr>
              <a:t>dynamically </a:t>
            </a:r>
            <a:r>
              <a:rPr lang="en-US" sz="1600" dirty="0" smtClean="0">
                <a:solidFill>
                  <a:srgbClr val="77787B"/>
                </a:solidFill>
              </a:rPr>
              <a:t>just </a:t>
            </a:r>
            <a:r>
              <a:rPr lang="en-US" sz="1600" dirty="0" smtClean="0">
                <a:solidFill>
                  <a:srgbClr val="FF0000"/>
                </a:solidFill>
              </a:rPr>
              <a:t>by</a:t>
            </a:r>
            <a:r>
              <a:rPr lang="en-US" sz="1600" dirty="0" smtClean="0">
                <a:solidFill>
                  <a:srgbClr val="77787B"/>
                </a:solidFill>
              </a:rPr>
              <a:t> defining </a:t>
            </a:r>
            <a:r>
              <a:rPr lang="en-US" sz="1600" dirty="0" smtClean="0">
                <a:solidFill>
                  <a:srgbClr val="FF0000"/>
                </a:solidFill>
              </a:rPr>
              <a:t>$</a:t>
            </a:r>
            <a:r>
              <a:rPr lang="en-US" sz="1600" dirty="0" err="1" smtClean="0">
                <a:solidFill>
                  <a:srgbClr val="FF0000"/>
                </a:solidFill>
              </a:rPr>
              <a:t>routeProvider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77787B"/>
                </a:solidFill>
              </a:rPr>
              <a:t>as </a:t>
            </a:r>
            <a:r>
              <a:rPr lang="en-US" sz="1600" dirty="0" smtClean="0">
                <a:solidFill>
                  <a:srgbClr val="77787B"/>
                </a:solidFill>
              </a:rPr>
              <a:t>the </a:t>
            </a:r>
            <a:r>
              <a:rPr lang="en-US" sz="1600" dirty="0" smtClean="0">
                <a:solidFill>
                  <a:srgbClr val="77787B"/>
                </a:solidFill>
              </a:rPr>
              <a:t>parameter</a:t>
            </a:r>
            <a:r>
              <a:rPr lang="en-US" sz="1600" dirty="0" smtClean="0">
                <a:solidFill>
                  <a:srgbClr val="77787B"/>
                </a:solidFill>
              </a:rPr>
              <a:t>.</a:t>
            </a:r>
          </a:p>
          <a:p>
            <a:endParaRPr lang="en-US" sz="1600" dirty="0" smtClean="0">
              <a:solidFill>
                <a:srgbClr val="77787B"/>
              </a:solidFill>
            </a:endParaRPr>
          </a:p>
          <a:p>
            <a:r>
              <a:rPr lang="en-US" sz="1600" dirty="0" smtClean="0">
                <a:solidFill>
                  <a:srgbClr val="77787B"/>
                </a:solidFill>
              </a:rPr>
              <a:t>it is </a:t>
            </a:r>
            <a:r>
              <a:rPr lang="en-US" sz="1600" dirty="0" smtClean="0">
                <a:solidFill>
                  <a:srgbClr val="FF0000"/>
                </a:solidFill>
              </a:rPr>
              <a:t>root of routes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51895" y="4129161"/>
            <a:ext cx="1153064" cy="26741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hape 14"/>
          <p:cNvCxnSpPr>
            <a:stCxn id="13" idx="0"/>
            <a:endCxn id="11" idx="0"/>
          </p:cNvCxnSpPr>
          <p:nvPr/>
        </p:nvCxnSpPr>
        <p:spPr>
          <a:xfrm rot="16200000" flipH="1" flipV="1">
            <a:off x="3899270" y="2507264"/>
            <a:ext cx="507261" cy="3751053"/>
          </a:xfrm>
          <a:prstGeom prst="bentConnector3">
            <a:avLst>
              <a:gd name="adj1" fmla="val -4506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410573" y="3114292"/>
            <a:ext cx="2843578" cy="743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Rectangle 20"/>
          <p:cNvSpPr/>
          <p:nvPr/>
        </p:nvSpPr>
        <p:spPr>
          <a:xfrm>
            <a:off x="4180936" y="3462053"/>
            <a:ext cx="960407" cy="19554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658264" y="1821348"/>
            <a:ext cx="4389120" cy="128016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77787B"/>
                </a:solidFill>
              </a:rPr>
              <a:t>The </a:t>
            </a:r>
            <a:r>
              <a:rPr lang="en-US" sz="1600" dirty="0" smtClean="0">
                <a:solidFill>
                  <a:srgbClr val="77787B"/>
                </a:solidFill>
              </a:rPr>
              <a:t>placeholder for the </a:t>
            </a:r>
            <a:r>
              <a:rPr lang="en-US" sz="1600" dirty="0" smtClean="0">
                <a:solidFill>
                  <a:srgbClr val="77787B"/>
                </a:solidFill>
              </a:rPr>
              <a:t>views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When </a:t>
            </a:r>
            <a:r>
              <a:rPr lang="en-US" sz="1600" dirty="0" smtClean="0">
                <a:solidFill>
                  <a:srgbClr val="77787B"/>
                </a:solidFill>
              </a:rPr>
              <a:t>my routes kick in and we go to a default </a:t>
            </a:r>
            <a:r>
              <a:rPr lang="en-US" sz="1600" dirty="0" smtClean="0">
                <a:solidFill>
                  <a:srgbClr val="77787B"/>
                </a:solidFill>
              </a:rPr>
              <a:t>route </a:t>
            </a:r>
            <a:r>
              <a:rPr lang="en-US" sz="1600" dirty="0" smtClean="0">
                <a:solidFill>
                  <a:srgbClr val="77787B"/>
                </a:solidFill>
              </a:rPr>
              <a:t>what will happen is </a:t>
            </a:r>
            <a:r>
              <a:rPr lang="en-US" sz="1600" dirty="0" smtClean="0">
                <a:solidFill>
                  <a:srgbClr val="77787B"/>
                </a:solidFill>
              </a:rPr>
              <a:t>the “/”, and is </a:t>
            </a:r>
            <a:r>
              <a:rPr lang="en-US" sz="1600" dirty="0" smtClean="0">
                <a:solidFill>
                  <a:srgbClr val="77787B"/>
                </a:solidFill>
              </a:rPr>
              <a:t>going to be married to </a:t>
            </a:r>
            <a:r>
              <a:rPr lang="en-US" sz="1600" dirty="0" smtClean="0">
                <a:solidFill>
                  <a:srgbClr val="77787B"/>
                </a:solidFill>
              </a:rPr>
              <a:t>the controller, then is </a:t>
            </a:r>
            <a:r>
              <a:rPr lang="en-US" sz="1600" dirty="0" smtClean="0">
                <a:solidFill>
                  <a:srgbClr val="77787B"/>
                </a:solidFill>
              </a:rPr>
              <a:t>going to be injected dynamically into </a:t>
            </a:r>
            <a:r>
              <a:rPr lang="en-US" sz="1600" dirty="0" smtClean="0">
                <a:solidFill>
                  <a:srgbClr val="77787B"/>
                </a:solidFill>
              </a:rPr>
              <a:t>the &lt;div</a:t>
            </a:r>
            <a:r>
              <a:rPr lang="en-US" sz="1600" dirty="0" smtClean="0">
                <a:solidFill>
                  <a:srgbClr val="77787B"/>
                </a:solidFill>
              </a:rPr>
              <a:t>&gt;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24" name="Shape 14"/>
          <p:cNvCxnSpPr>
            <a:stCxn id="23" idx="2"/>
            <a:endCxn id="21" idx="3"/>
          </p:cNvCxnSpPr>
          <p:nvPr/>
        </p:nvCxnSpPr>
        <p:spPr>
          <a:xfrm rot="5400000">
            <a:off x="5767925" y="2474927"/>
            <a:ext cx="458319" cy="171148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21" grpId="0" animBg="1"/>
      <p:bldP spid="2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 among different Views @ View 1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1075" y="1274092"/>
            <a:ext cx="7181850" cy="481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Box 15"/>
          <p:cNvSpPr txBox="1"/>
          <p:nvPr/>
        </p:nvSpPr>
        <p:spPr>
          <a:xfrm>
            <a:off x="3562709" y="4367836"/>
            <a:ext cx="530352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Root scope -&gt; scope (input)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Add property in memory named as “</a:t>
            </a:r>
            <a:r>
              <a:rPr lang="en-US" sz="1600" dirty="0" err="1" smtClean="0">
                <a:solidFill>
                  <a:srgbClr val="77787B"/>
                </a:solidFill>
              </a:rPr>
              <a:t>newCustomer.city</a:t>
            </a:r>
            <a:r>
              <a:rPr lang="en-US" sz="1600" dirty="0" smtClean="0">
                <a:solidFill>
                  <a:srgbClr val="77787B"/>
                </a:solidFill>
              </a:rPr>
              <a:t>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62709" y="3441934"/>
            <a:ext cx="530352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Root scope -&gt; scope (input)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Add property in memory named as “newCustomer.name”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62709" y="1567169"/>
            <a:ext cx="4514492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Root scope -&gt; scope (input)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Add property in memory named as “filter.name”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957313" y="2228491"/>
            <a:ext cx="1184695" cy="25591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928558" y="4140679"/>
            <a:ext cx="1722408" cy="232913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942935" y="4914181"/>
            <a:ext cx="1722408" cy="232913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274498" y="5897587"/>
            <a:ext cx="5303520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 err="1" smtClean="0">
                <a:solidFill>
                  <a:srgbClr val="7030A0"/>
                </a:solidFill>
              </a:rPr>
              <a:t>addCustomer</a:t>
            </a:r>
            <a:r>
              <a:rPr lang="en-US" sz="1600" dirty="0" smtClean="0">
                <a:solidFill>
                  <a:srgbClr val="77787B"/>
                </a:solidFill>
              </a:rPr>
              <a:t> will be called if button is clicked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182483" y="5354128"/>
            <a:ext cx="1449238" cy="227163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08802" y="5644731"/>
            <a:ext cx="2686050" cy="20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Func</a:t>
            </a:r>
            <a:r>
              <a:rPr lang="en-US" dirty="0" smtClean="0"/>
              <a:t> @ </a:t>
            </a:r>
            <a:r>
              <a:rPr lang="en-US" dirty="0" err="1" smtClean="0"/>
              <a:t>addCustomer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103120" y="1064403"/>
            <a:ext cx="4937760" cy="64008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The </a:t>
            </a:r>
            <a:r>
              <a:rPr lang="en-US" sz="1600" dirty="0" smtClean="0">
                <a:solidFill>
                  <a:srgbClr val="77787B"/>
                </a:solidFill>
              </a:rPr>
              <a:t>view </a:t>
            </a:r>
            <a:r>
              <a:rPr lang="en-US" sz="1600" dirty="0" smtClean="0">
                <a:solidFill>
                  <a:srgbClr val="77787B"/>
                </a:solidFill>
              </a:rPr>
              <a:t>binds </a:t>
            </a:r>
            <a:r>
              <a:rPr lang="en-US" sz="1600" dirty="0" smtClean="0">
                <a:solidFill>
                  <a:srgbClr val="77787B"/>
                </a:solidFill>
              </a:rPr>
              <a:t>to the scope then we need to say “$</a:t>
            </a:r>
            <a:r>
              <a:rPr lang="en-US" sz="1600" dirty="0" err="1" smtClean="0">
                <a:solidFill>
                  <a:srgbClr val="77787B"/>
                </a:solidFill>
              </a:rPr>
              <a:t>scope.addCustomer</a:t>
            </a:r>
            <a:r>
              <a:rPr lang="en-US" sz="1600" dirty="0" smtClean="0">
                <a:solidFill>
                  <a:srgbClr val="77787B"/>
                </a:solidFill>
              </a:rPr>
              <a:t>” and assign that to </a:t>
            </a:r>
            <a:r>
              <a:rPr lang="en-US" sz="1600" dirty="0" smtClean="0">
                <a:solidFill>
                  <a:srgbClr val="77787B"/>
                </a:solidFill>
              </a:rPr>
              <a:t>a function</a:t>
            </a:r>
            <a:endParaRPr lang="en-US" sz="1600" dirty="0">
              <a:solidFill>
                <a:srgbClr val="77787B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6839" y="1733460"/>
            <a:ext cx="7267575" cy="183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37314" y="3699115"/>
            <a:ext cx="7286625" cy="268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Rectangle 18"/>
          <p:cNvSpPr/>
          <p:nvPr/>
        </p:nvSpPr>
        <p:spPr>
          <a:xfrm>
            <a:off x="1996728" y="3261263"/>
            <a:ext cx="4705997" cy="3385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FF0000"/>
                </a:solidFill>
              </a:rPr>
              <a:t>scope.customers</a:t>
            </a:r>
            <a:r>
              <a:rPr lang="en-US" sz="1600" dirty="0" smtClean="0">
                <a:solidFill>
                  <a:srgbClr val="77787B"/>
                </a:solidFill>
              </a:rPr>
              <a:t> is object that array in memory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334883" y="2099094"/>
            <a:ext cx="1184695" cy="25591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Elbow Connector 26"/>
          <p:cNvCxnSpPr>
            <a:endCxn id="19" idx="3"/>
          </p:cNvCxnSpPr>
          <p:nvPr/>
        </p:nvCxnSpPr>
        <p:spPr>
          <a:xfrm>
            <a:off x="3545457" y="2216989"/>
            <a:ext cx="3157268" cy="1213551"/>
          </a:xfrm>
          <a:prstGeom prst="bentConnector3">
            <a:avLst>
              <a:gd name="adj1" fmla="val 10724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262997" y="3804249"/>
            <a:ext cx="1791418" cy="29329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201551" y="4491965"/>
            <a:ext cx="4705997" cy="3385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FF0000"/>
                </a:solidFill>
              </a:rPr>
              <a:t>scope.addCustomer</a:t>
            </a:r>
            <a:r>
              <a:rPr lang="en-US" sz="1600" dirty="0" smtClean="0">
                <a:solidFill>
                  <a:srgbClr val="77787B"/>
                </a:solidFill>
              </a:rPr>
              <a:t> is object that </a:t>
            </a:r>
            <a:r>
              <a:rPr lang="en-US" sz="1600" dirty="0" err="1" smtClean="0">
                <a:solidFill>
                  <a:srgbClr val="77787B"/>
                </a:solidFill>
              </a:rPr>
              <a:t>func</a:t>
            </a:r>
            <a:r>
              <a:rPr lang="en-US" sz="1600" dirty="0" smtClean="0">
                <a:solidFill>
                  <a:srgbClr val="77787B"/>
                </a:solidFill>
              </a:rPr>
              <a:t> in memory</a:t>
            </a:r>
            <a:endParaRPr lang="en-US" sz="1600" dirty="0">
              <a:solidFill>
                <a:srgbClr val="77787B"/>
              </a:solidFill>
            </a:endParaRPr>
          </a:p>
        </p:txBody>
      </p:sp>
      <p:cxnSp>
        <p:nvCxnSpPr>
          <p:cNvPr id="30" name="Elbow Connector 29"/>
          <p:cNvCxnSpPr>
            <a:stCxn id="28" idx="3"/>
            <a:endCxn id="29" idx="3"/>
          </p:cNvCxnSpPr>
          <p:nvPr/>
        </p:nvCxnSpPr>
        <p:spPr>
          <a:xfrm>
            <a:off x="4054415" y="3950898"/>
            <a:ext cx="3853133" cy="710344"/>
          </a:xfrm>
          <a:prstGeom prst="bentConnector3">
            <a:avLst>
              <a:gd name="adj1" fmla="val 1059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4485737" y="4166559"/>
            <a:ext cx="741871" cy="276046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57067" y="5006674"/>
            <a:ext cx="2425747" cy="3385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Array operation @ push</a:t>
            </a:r>
            <a:endParaRPr lang="en-US" sz="1600" dirty="0">
              <a:solidFill>
                <a:srgbClr val="77787B"/>
              </a:solidFill>
            </a:endParaRPr>
          </a:p>
        </p:txBody>
      </p:sp>
      <p:cxnSp>
        <p:nvCxnSpPr>
          <p:cNvPr id="35" name="Elbow Connector 34"/>
          <p:cNvCxnSpPr>
            <a:stCxn id="33" idx="1"/>
            <a:endCxn id="34" idx="0"/>
          </p:cNvCxnSpPr>
          <p:nvPr/>
        </p:nvCxnSpPr>
        <p:spPr>
          <a:xfrm rot="10800000" flipV="1">
            <a:off x="1469941" y="4304582"/>
            <a:ext cx="3015796" cy="70209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812877" y="5848709"/>
            <a:ext cx="366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77787B"/>
                </a:solidFill>
              </a:rPr>
              <a:t>Why</a:t>
            </a:r>
          </a:p>
          <a:p>
            <a:r>
              <a:rPr lang="en-US" sz="1600" dirty="0" smtClean="0">
                <a:solidFill>
                  <a:srgbClr val="77787B"/>
                </a:solidFill>
              </a:rPr>
              <a:t>Because all of them are referenced as properties </a:t>
            </a:r>
            <a:r>
              <a:rPr lang="en-US" sz="1600" dirty="0" smtClean="0">
                <a:solidFill>
                  <a:srgbClr val="77787B"/>
                </a:solidFill>
              </a:rPr>
              <a:t>in memory </a:t>
            </a:r>
            <a:r>
              <a:rPr lang="en-US" sz="1600" dirty="0" smtClean="0">
                <a:solidFill>
                  <a:srgbClr val="77787B"/>
                </a:solidFill>
              </a:rPr>
              <a:t>by root scope </a:t>
            </a:r>
            <a:endParaRPr lang="en-US" sz="1600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28" grpId="0" animBg="1"/>
      <p:bldP spid="29" grpId="0" animBg="1"/>
      <p:bldP spid="33" grpId="0" animBg="1"/>
      <p:bldP spid="34" grpId="0" animBg="1"/>
      <p:bldP spid="3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Factory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9729" y="2512963"/>
            <a:ext cx="1504950" cy="241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1975449" y="1645146"/>
            <a:ext cx="68148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</a:rPr>
              <a:t>Factory</a:t>
            </a:r>
            <a:r>
              <a:rPr lang="en-US" sz="2400" dirty="0" smtClean="0">
                <a:solidFill>
                  <a:srgbClr val="77787B"/>
                </a:solidFill>
              </a:rPr>
              <a:t>:  </a:t>
            </a:r>
            <a:r>
              <a:rPr lang="en-US" sz="2400" dirty="0" smtClean="0">
                <a:solidFill>
                  <a:srgbClr val="FF0000"/>
                </a:solidFill>
              </a:rPr>
              <a:t>Create</a:t>
            </a:r>
            <a:r>
              <a:rPr lang="en-US" sz="2400" dirty="0" smtClean="0">
                <a:solidFill>
                  <a:srgbClr val="77787B"/>
                </a:solidFill>
              </a:rPr>
              <a:t> </a:t>
            </a:r>
            <a:r>
              <a:rPr lang="en-US" sz="2400" dirty="0" smtClean="0">
                <a:solidFill>
                  <a:srgbClr val="77787B"/>
                </a:solidFill>
              </a:rPr>
              <a:t>an </a:t>
            </a:r>
            <a:r>
              <a:rPr lang="en-US" sz="2400" dirty="0" smtClean="0">
                <a:solidFill>
                  <a:srgbClr val="FF0000"/>
                </a:solidFill>
              </a:rPr>
              <a:t>object</a:t>
            </a:r>
            <a:r>
              <a:rPr lang="en-US" sz="2400" dirty="0" smtClean="0">
                <a:solidFill>
                  <a:srgbClr val="77787B"/>
                </a:solidFill>
              </a:rPr>
              <a:t> inside of the factory and </a:t>
            </a:r>
            <a:r>
              <a:rPr lang="en-US" sz="2400" dirty="0" smtClean="0">
                <a:solidFill>
                  <a:srgbClr val="FF0000"/>
                </a:solidFill>
              </a:rPr>
              <a:t>return it</a:t>
            </a:r>
            <a:r>
              <a:rPr lang="en-US" sz="2400" dirty="0" smtClean="0">
                <a:solidFill>
                  <a:srgbClr val="77787B"/>
                </a:solidFill>
              </a:rPr>
              <a:t>. </a:t>
            </a:r>
          </a:p>
          <a:p>
            <a:endParaRPr lang="en-US" sz="2400" dirty="0" smtClean="0">
              <a:solidFill>
                <a:srgbClr val="77787B"/>
              </a:solidFill>
            </a:endParaRPr>
          </a:p>
          <a:p>
            <a:r>
              <a:rPr lang="en-US" sz="2400" dirty="0" smtClean="0">
                <a:solidFill>
                  <a:srgbClr val="77787B"/>
                </a:solidFill>
              </a:rPr>
              <a:t>Service:  Have </a:t>
            </a:r>
            <a:r>
              <a:rPr lang="en-US" sz="2400" dirty="0" smtClean="0">
                <a:solidFill>
                  <a:srgbClr val="77787B"/>
                </a:solidFill>
              </a:rPr>
              <a:t>a standard function that uses the </a:t>
            </a:r>
            <a:r>
              <a:rPr lang="en-US" sz="2400" dirty="0" smtClean="0">
                <a:solidFill>
                  <a:srgbClr val="77787B"/>
                </a:solidFill>
              </a:rPr>
              <a:t>this </a:t>
            </a:r>
            <a:r>
              <a:rPr lang="en-US" sz="2400" dirty="0" smtClean="0">
                <a:solidFill>
                  <a:srgbClr val="FF0000"/>
                </a:solidFill>
              </a:rPr>
              <a:t>keyword </a:t>
            </a:r>
            <a:r>
              <a:rPr lang="en-US" sz="2400" dirty="0" smtClean="0">
                <a:solidFill>
                  <a:srgbClr val="FF0000"/>
                </a:solidFill>
              </a:rPr>
              <a:t>to define </a:t>
            </a:r>
            <a:r>
              <a:rPr lang="en-US" sz="2400" dirty="0" smtClean="0">
                <a:solidFill>
                  <a:srgbClr val="FF0000"/>
                </a:solidFill>
              </a:rPr>
              <a:t>function</a:t>
            </a:r>
            <a:r>
              <a:rPr lang="en-US" sz="2400" dirty="0" smtClean="0">
                <a:solidFill>
                  <a:srgbClr val="77787B"/>
                </a:solidFill>
              </a:rPr>
              <a:t>. </a:t>
            </a:r>
          </a:p>
          <a:p>
            <a:endParaRPr lang="en-US" sz="2400" dirty="0" smtClean="0">
              <a:solidFill>
                <a:srgbClr val="77787B"/>
              </a:solidFill>
            </a:endParaRPr>
          </a:p>
          <a:p>
            <a:r>
              <a:rPr lang="en-US" sz="2400" dirty="0" smtClean="0">
                <a:solidFill>
                  <a:srgbClr val="77787B"/>
                </a:solidFill>
              </a:rPr>
              <a:t>Provider:  There’s a $</a:t>
            </a:r>
            <a:r>
              <a:rPr lang="en-US" sz="2400" dirty="0" smtClean="0">
                <a:solidFill>
                  <a:srgbClr val="77787B"/>
                </a:solidFill>
              </a:rPr>
              <a:t>get you define and it can be used to </a:t>
            </a:r>
            <a:r>
              <a:rPr lang="en-US" sz="2400" dirty="0" smtClean="0">
                <a:solidFill>
                  <a:srgbClr val="FF0000"/>
                </a:solidFill>
              </a:rPr>
              <a:t>get the object </a:t>
            </a:r>
            <a:r>
              <a:rPr lang="en-US" sz="2400" dirty="0" smtClean="0">
                <a:solidFill>
                  <a:srgbClr val="FF0000"/>
                </a:solidFill>
              </a:rPr>
              <a:t>so as to return the data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77787B"/>
                </a:solidFill>
              </a:rPr>
              <a:t>Value: To </a:t>
            </a:r>
            <a:r>
              <a:rPr lang="en-US" sz="2400" dirty="0" smtClean="0">
                <a:solidFill>
                  <a:srgbClr val="FF0000"/>
                </a:solidFill>
              </a:rPr>
              <a:t>get </a:t>
            </a:r>
            <a:r>
              <a:rPr lang="en-US" sz="2400" dirty="0" smtClean="0">
                <a:solidFill>
                  <a:srgbClr val="FF0000"/>
                </a:solidFill>
              </a:rPr>
              <a:t>a </a:t>
            </a:r>
            <a:r>
              <a:rPr lang="en-US" sz="2400" dirty="0" err="1" smtClean="0">
                <a:solidFill>
                  <a:srgbClr val="FF0000"/>
                </a:solidFill>
              </a:rPr>
              <a:t>config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value </a:t>
            </a:r>
            <a:r>
              <a:rPr lang="en-US" sz="2400" dirty="0" smtClean="0">
                <a:solidFill>
                  <a:srgbClr val="77787B"/>
                </a:solidFill>
              </a:rPr>
              <a:t>for example</a:t>
            </a:r>
            <a:endParaRPr lang="en-US" sz="2400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Factory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76388" y="1338263"/>
            <a:ext cx="5991225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2794960" y="3355675"/>
            <a:ext cx="983410" cy="28467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900291" y="3318773"/>
            <a:ext cx="3949747" cy="3385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Factory creates object and return objects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320288" y="3913516"/>
            <a:ext cx="718867" cy="31342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021458" y="4195313"/>
            <a:ext cx="1489493" cy="24729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00954" y="5463874"/>
            <a:ext cx="4206240" cy="64008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$scope </a:t>
            </a:r>
            <a:r>
              <a:rPr lang="en-US" sz="1600" dirty="0" smtClean="0">
                <a:solidFill>
                  <a:srgbClr val="77787B"/>
                </a:solidFill>
              </a:rPr>
              <a:t>is injected into controller, which has reference to array that </a:t>
            </a:r>
            <a:r>
              <a:rPr lang="en-US" sz="1600" dirty="0" smtClean="0">
                <a:solidFill>
                  <a:srgbClr val="77787B"/>
                </a:solidFill>
              </a:rPr>
              <a:t>customers </a:t>
            </a:r>
            <a:r>
              <a:rPr lang="en-US" sz="1600" dirty="0" smtClean="0">
                <a:solidFill>
                  <a:srgbClr val="77787B"/>
                </a:solidFill>
              </a:rPr>
              <a:t>in memory</a:t>
            </a:r>
            <a:endParaRPr lang="en-US" sz="1600" dirty="0">
              <a:solidFill>
                <a:srgbClr val="77787B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2819" y="5374729"/>
            <a:ext cx="3749040" cy="58477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FF0000"/>
                </a:solidFill>
              </a:rPr>
              <a:t>simpleFactory</a:t>
            </a:r>
            <a:r>
              <a:rPr lang="en-US" sz="1600" dirty="0" smtClean="0">
                <a:solidFill>
                  <a:srgbClr val="77787B"/>
                </a:solidFill>
              </a:rPr>
              <a:t> is injected into </a:t>
            </a:r>
            <a:r>
              <a:rPr lang="en-US" sz="1600" dirty="0" err="1" smtClean="0">
                <a:solidFill>
                  <a:srgbClr val="77787B"/>
                </a:solidFill>
              </a:rPr>
              <a:t>controllel</a:t>
            </a:r>
            <a:r>
              <a:rPr lang="en-US" sz="1600" dirty="0" smtClean="0">
                <a:solidFill>
                  <a:srgbClr val="77787B"/>
                </a:solidFill>
              </a:rPr>
              <a:t>, which has </a:t>
            </a:r>
            <a:r>
              <a:rPr lang="en-US" sz="1600" dirty="0" err="1" smtClean="0">
                <a:solidFill>
                  <a:srgbClr val="77787B"/>
                </a:solidFill>
              </a:rPr>
              <a:t>referrence</a:t>
            </a:r>
            <a:r>
              <a:rPr lang="en-US" sz="1600" dirty="0" smtClean="0">
                <a:solidFill>
                  <a:srgbClr val="77787B"/>
                </a:solidFill>
              </a:rPr>
              <a:t> to the factory </a:t>
            </a:r>
            <a:endParaRPr lang="en-US" sz="1600" dirty="0">
              <a:solidFill>
                <a:srgbClr val="77787B"/>
              </a:solidFill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83217" y="887713"/>
            <a:ext cx="6029325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14"/>
          <p:cNvSpPr/>
          <p:nvPr/>
        </p:nvSpPr>
        <p:spPr>
          <a:xfrm>
            <a:off x="3766852" y="163678"/>
            <a:ext cx="4389120" cy="64008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77787B"/>
                </a:solidFill>
              </a:rPr>
              <a:t>When controller </a:t>
            </a:r>
            <a:r>
              <a:rPr lang="en-US" sz="1600" dirty="0" smtClean="0">
                <a:solidFill>
                  <a:srgbClr val="77787B"/>
                </a:solidFill>
              </a:rPr>
              <a:t>gets used, </a:t>
            </a:r>
            <a:r>
              <a:rPr lang="en-US" sz="1600" dirty="0" smtClean="0">
                <a:solidFill>
                  <a:srgbClr val="77787B"/>
                </a:solidFill>
              </a:rPr>
              <a:t>it will </a:t>
            </a:r>
            <a:r>
              <a:rPr lang="en-US" sz="1600" dirty="0" smtClean="0">
                <a:solidFill>
                  <a:srgbClr val="77787B"/>
                </a:solidFill>
              </a:rPr>
              <a:t>automatically inject a </a:t>
            </a:r>
            <a:r>
              <a:rPr lang="en-US" sz="1600" dirty="0" smtClean="0">
                <a:solidFill>
                  <a:srgbClr val="FF0000"/>
                </a:solidFill>
              </a:rPr>
              <a:t>scope object </a:t>
            </a:r>
            <a:r>
              <a:rPr lang="en-US" sz="1600" dirty="0" smtClean="0">
                <a:solidFill>
                  <a:srgbClr val="77787B"/>
                </a:solidFill>
              </a:rPr>
              <a:t>and </a:t>
            </a:r>
            <a:r>
              <a:rPr lang="en-US" sz="1600" dirty="0" smtClean="0">
                <a:solidFill>
                  <a:srgbClr val="FF0000"/>
                </a:solidFill>
              </a:rPr>
              <a:t>factory object</a:t>
            </a:r>
            <a:r>
              <a:rPr lang="en-US" sz="1600" dirty="0" smtClean="0">
                <a:solidFill>
                  <a:srgbClr val="77787B"/>
                </a:solidFill>
              </a:rPr>
              <a:t> in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85382" y="3861758"/>
            <a:ext cx="1900686" cy="28467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687684" y="831011"/>
            <a:ext cx="1900686" cy="28467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/>
          <p:cNvCxnSpPr>
            <a:stCxn id="7" idx="0"/>
            <a:endCxn id="8" idx="0"/>
          </p:cNvCxnSpPr>
          <p:nvPr/>
        </p:nvCxnSpPr>
        <p:spPr>
          <a:xfrm rot="5400000" flipH="1" flipV="1">
            <a:off x="4562464" y="2042974"/>
            <a:ext cx="36902" cy="2588500"/>
          </a:xfrm>
          <a:prstGeom prst="bentConnector3">
            <a:avLst>
              <a:gd name="adj1" fmla="val 71947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9" idx="3"/>
            <a:endCxn id="11" idx="0"/>
          </p:cNvCxnSpPr>
          <p:nvPr/>
        </p:nvCxnSpPr>
        <p:spPr>
          <a:xfrm flipH="1">
            <a:off x="7004074" y="4070230"/>
            <a:ext cx="35081" cy="1393644"/>
          </a:xfrm>
          <a:prstGeom prst="bentConnector4">
            <a:avLst>
              <a:gd name="adj1" fmla="val -2225396"/>
              <a:gd name="adj2" fmla="val 5562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0"/>
          <p:cNvCxnSpPr>
            <a:stCxn id="10" idx="1"/>
            <a:endCxn id="12" idx="0"/>
          </p:cNvCxnSpPr>
          <p:nvPr/>
        </p:nvCxnSpPr>
        <p:spPr>
          <a:xfrm rot="10800000" flipH="1" flipV="1">
            <a:off x="2021457" y="4318959"/>
            <a:ext cx="115881" cy="1055770"/>
          </a:xfrm>
          <a:prstGeom prst="bentConnector4">
            <a:avLst>
              <a:gd name="adj1" fmla="val -197271"/>
              <a:gd name="adj2" fmla="val 558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0"/>
          <p:cNvCxnSpPr>
            <a:stCxn id="16" idx="0"/>
            <a:endCxn id="17" idx="3"/>
          </p:cNvCxnSpPr>
          <p:nvPr/>
        </p:nvCxnSpPr>
        <p:spPr>
          <a:xfrm rot="5400000" flipH="1" flipV="1">
            <a:off x="4367842" y="641231"/>
            <a:ext cx="2888411" cy="3552645"/>
          </a:xfrm>
          <a:prstGeom prst="bentConnector4">
            <a:avLst>
              <a:gd name="adj1" fmla="val 47536"/>
              <a:gd name="adj2" fmla="val 10643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72528" y="2009955"/>
            <a:ext cx="1570008" cy="6556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FF"/>
                </a:solidFill>
              </a:rPr>
              <a:t>If I want a </a:t>
            </a:r>
            <a:r>
              <a:rPr lang="en-US" dirty="0" err="1" smtClean="0">
                <a:solidFill>
                  <a:srgbClr val="FF00FF"/>
                </a:solidFill>
              </a:rPr>
              <a:t>ajax</a:t>
            </a:r>
            <a:r>
              <a:rPr lang="en-US" dirty="0" smtClean="0">
                <a:solidFill>
                  <a:srgbClr val="FF00FF"/>
                </a:solidFill>
              </a:rPr>
              <a:t> call in factory, I just need to add http object that $http as parameter </a:t>
            </a:r>
            <a:endParaRPr lang="en-US" dirty="0">
              <a:solidFill>
                <a:srgbClr val="FF00FF"/>
              </a:solidFill>
            </a:endParaRPr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62754" y="1863665"/>
            <a:ext cx="6096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3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http://act2.me/full-stack-web-development/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http://en.wikipedia.org/wiki/Inversion_of_control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http://en.wikipedia.org/wiki/Dependency_injection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http://fastandfluid.com/publicdownloads/AngularJSIn60MinutesIsh_DanWahlin_May2013.pdf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https://github.com/gurjeet/AngularJSDemos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http://stackoverflow.com/questions/667781/what-is-the-difference-between-mvc-and-mvvm</a:t>
            </a:r>
            <a:endParaRPr lang="en-US" dirty="0" smtClean="0"/>
          </a:p>
          <a:p>
            <a:r>
              <a:rPr lang="en-US" dirty="0" smtClean="0">
                <a:hlinkClick r:id="rId8"/>
              </a:rPr>
              <a:t>http://en.wikipedia.org/wiki/Model_View_ViewModel</a:t>
            </a:r>
            <a:endParaRPr lang="en-US" dirty="0" smtClean="0"/>
          </a:p>
          <a:p>
            <a:r>
              <a:rPr lang="en-US" dirty="0" smtClean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geekswithblogs.net/dlussier/archive/2009/11/21/136454.aspx</a:t>
            </a:r>
            <a:endParaRPr lang="en-US" dirty="0" smtClean="0"/>
          </a:p>
          <a:p>
            <a:r>
              <a:rPr lang="en-US" dirty="0" smtClean="0">
                <a:hlinkClick r:id="rId10"/>
              </a:rPr>
              <a:t>https://</a:t>
            </a:r>
            <a:r>
              <a:rPr lang="en-US" dirty="0" smtClean="0">
                <a:hlinkClick r:id="rId10"/>
              </a:rPr>
              <a:t>github.com/angular/angular.js/wiki/Understanding-Scopes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050" name="AutoShape 2" descr="scrum development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Page to Web App (HTML sent from server)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b="1" dirty="0" smtClean="0"/>
              <a:t>AJAX</a:t>
            </a:r>
            <a:r>
              <a:rPr lang="en-US" dirty="0" smtClean="0"/>
              <a:t> allowed for JavaScript code on the client side to </a:t>
            </a:r>
            <a:r>
              <a:rPr lang="en-US" dirty="0" smtClean="0">
                <a:solidFill>
                  <a:srgbClr val="FF0000"/>
                </a:solidFill>
              </a:rPr>
              <a:t>request for a fragment of a page, </a:t>
            </a:r>
            <a:r>
              <a:rPr lang="en-US" dirty="0" smtClean="0"/>
              <a:t>then dynamically (</a:t>
            </a:r>
            <a:r>
              <a:rPr lang="en-US" dirty="0" err="1" smtClean="0"/>
              <a:t>i.e</a:t>
            </a:r>
            <a:r>
              <a:rPr lang="en-US" dirty="0" smtClean="0"/>
              <a:t> without going back to the server) refresh a part of the page (by updating the document in browser that is called DOM).</a:t>
            </a:r>
            <a:endParaRPr lang="sv-SE" dirty="0" smtClean="0"/>
          </a:p>
        </p:txBody>
      </p:sp>
      <p:pic>
        <p:nvPicPr>
          <p:cNvPr id="18436" name="Picture 4" descr="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4932" y="3821503"/>
            <a:ext cx="3608697" cy="1972754"/>
          </a:xfrm>
          <a:prstGeom prst="rect">
            <a:avLst/>
          </a:prstGeom>
          <a:noFill/>
        </p:spPr>
      </p:pic>
      <p:pic>
        <p:nvPicPr>
          <p:cNvPr id="18438" name="Picture 6" descr="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12135" y="2872309"/>
            <a:ext cx="3179442" cy="3682751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1440611" y="5857333"/>
            <a:ext cx="4986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</a:rPr>
              <a:t>What was sent back was still HTML</a:t>
            </a:r>
            <a:r>
              <a:rPr lang="en-US" sz="1200" b="1" dirty="0" smtClean="0">
                <a:solidFill>
                  <a:srgbClr val="77787B"/>
                </a:solidFill>
              </a:rPr>
              <a:t>, but the code on the browser could stick in this HTML fragment inline to the current page.</a:t>
            </a:r>
            <a:endParaRPr lang="en-US" sz="1200" b="1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Single Page App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In a SPA, either all necessary </a:t>
            </a:r>
            <a:r>
              <a:rPr lang="en-US" dirty="0" smtClean="0">
                <a:solidFill>
                  <a:srgbClr val="00B050"/>
                </a:solidFill>
              </a:rPr>
              <a:t>codes</a:t>
            </a:r>
            <a:r>
              <a:rPr lang="en-US" dirty="0" smtClean="0"/>
              <a:t> (HTML/JavaScript/CSS) are </a:t>
            </a:r>
            <a:r>
              <a:rPr lang="en-US" dirty="0" smtClean="0">
                <a:solidFill>
                  <a:srgbClr val="00B050"/>
                </a:solidFill>
              </a:rPr>
              <a:t>retrieved with a single page load</a:t>
            </a:r>
            <a:r>
              <a:rPr lang="en-US" dirty="0" smtClean="0"/>
              <a:t>, or the appropriate </a:t>
            </a:r>
            <a:r>
              <a:rPr lang="en-US" dirty="0" smtClean="0">
                <a:solidFill>
                  <a:srgbClr val="00B050"/>
                </a:solidFill>
              </a:rPr>
              <a:t>resources</a:t>
            </a:r>
            <a:r>
              <a:rPr lang="en-US" dirty="0" smtClean="0"/>
              <a:t> are dynamically </a:t>
            </a:r>
            <a:r>
              <a:rPr lang="en-US" dirty="0" smtClean="0">
                <a:solidFill>
                  <a:srgbClr val="00B050"/>
                </a:solidFill>
              </a:rPr>
              <a:t>loaded</a:t>
            </a:r>
            <a:r>
              <a:rPr lang="en-US" dirty="0" smtClean="0"/>
              <a:t> and added to the page as necessary, usually </a:t>
            </a:r>
            <a:r>
              <a:rPr lang="en-US" dirty="0" smtClean="0">
                <a:solidFill>
                  <a:srgbClr val="00B050"/>
                </a:solidFill>
              </a:rPr>
              <a:t>in response to user actions</a:t>
            </a:r>
            <a:r>
              <a:rPr lang="en-US" dirty="0" smtClean="0"/>
              <a:t>. 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The page does </a:t>
            </a:r>
            <a:r>
              <a:rPr lang="en-US" dirty="0" smtClean="0">
                <a:solidFill>
                  <a:srgbClr val="C00000"/>
                </a:solidFill>
              </a:rPr>
              <a:t>not reload </a:t>
            </a:r>
            <a:r>
              <a:rPr lang="en-US" dirty="0" smtClean="0"/>
              <a:t>at any point in the process, </a:t>
            </a:r>
            <a:r>
              <a:rPr lang="en-US" dirty="0" smtClean="0">
                <a:solidFill>
                  <a:srgbClr val="C00000"/>
                </a:solidFill>
              </a:rPr>
              <a:t>nor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does </a:t>
            </a:r>
            <a:r>
              <a:rPr lang="en-US" dirty="0" smtClean="0">
                <a:solidFill>
                  <a:srgbClr val="C00000"/>
                </a:solidFill>
              </a:rPr>
              <a:t>control transfer to another page</a:t>
            </a:r>
            <a:r>
              <a:rPr lang="en-US" dirty="0" smtClean="0"/>
              <a:t>.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Characteristics of SPA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Chunking</a:t>
            </a:r>
          </a:p>
          <a:p>
            <a:pPr algn="ctr">
              <a:buNone/>
            </a:pPr>
            <a:r>
              <a:rPr lang="en-US" sz="1600" dirty="0" smtClean="0"/>
              <a:t>The web page is constructed by </a:t>
            </a:r>
            <a:r>
              <a:rPr lang="en-US" sz="1600" dirty="0" smtClean="0">
                <a:solidFill>
                  <a:srgbClr val="FF0000"/>
                </a:solidFill>
              </a:rPr>
              <a:t>loading chunks of HTML fragments and JSON data</a:t>
            </a:r>
            <a:r>
              <a:rPr lang="en-US" sz="1600" dirty="0" smtClean="0"/>
              <a:t> instead of receiving full HTML from a web server</a:t>
            </a:r>
          </a:p>
          <a:p>
            <a:pPr algn="ctr">
              <a:buNone/>
            </a:pPr>
            <a:r>
              <a:rPr lang="en-US" b="1" dirty="0" smtClean="0"/>
              <a:t>Controllers</a:t>
            </a:r>
          </a:p>
          <a:p>
            <a:pPr algn="ctr">
              <a:buNone/>
            </a:pPr>
            <a:r>
              <a:rPr lang="en-US" sz="1600" strike="sngStrike" dirty="0" smtClean="0"/>
              <a:t>JavaScript handles DOM manipulations, app logic and AJAX calls is replaced </a:t>
            </a:r>
            <a:r>
              <a:rPr lang="en-US" sz="1600" dirty="0" smtClean="0"/>
              <a:t>by controllers that </a:t>
            </a:r>
            <a:r>
              <a:rPr lang="en-US" sz="1600" dirty="0" smtClean="0">
                <a:solidFill>
                  <a:srgbClr val="FF0000"/>
                </a:solidFill>
              </a:rPr>
              <a:t>separates views and models </a:t>
            </a:r>
            <a:r>
              <a:rPr lang="en-US" sz="1600" dirty="0" smtClean="0"/>
              <a:t>(MVC or MVVM patterns)</a:t>
            </a:r>
          </a:p>
          <a:p>
            <a:pPr algn="ctr">
              <a:buNone/>
            </a:pPr>
            <a:r>
              <a:rPr lang="en-US" b="1" dirty="0" err="1" smtClean="0"/>
              <a:t>Templating</a:t>
            </a:r>
            <a:r>
              <a:rPr lang="en-US" b="1" dirty="0" smtClean="0"/>
              <a:t> </a:t>
            </a:r>
          </a:p>
          <a:p>
            <a:pPr algn="ctr">
              <a:buNone/>
            </a:pPr>
            <a:r>
              <a:rPr lang="en-US" sz="1600" strike="sngStrike" dirty="0" smtClean="0"/>
              <a:t>Coding of UI and DOM manipulations are replaced </a:t>
            </a:r>
            <a:r>
              <a:rPr lang="en-US" sz="1600" dirty="0" smtClean="0"/>
              <a:t>by declarative </a:t>
            </a:r>
            <a:r>
              <a:rPr lang="en-US" sz="1600" dirty="0" smtClean="0">
                <a:solidFill>
                  <a:srgbClr val="FF0000"/>
                </a:solidFill>
              </a:rPr>
              <a:t>binding of data to HTML templates</a:t>
            </a:r>
          </a:p>
          <a:p>
            <a:pPr algn="ctr">
              <a:buNone/>
            </a:pPr>
            <a:r>
              <a:rPr lang="en-US" b="1" dirty="0" smtClean="0"/>
              <a:t>Routing</a:t>
            </a:r>
            <a:r>
              <a:rPr lang="en-US" dirty="0" smtClean="0"/>
              <a:t> </a:t>
            </a:r>
          </a:p>
          <a:p>
            <a:pPr algn="ctr">
              <a:buNone/>
            </a:pPr>
            <a:r>
              <a:rPr lang="en-US" sz="1600" dirty="0" smtClean="0"/>
              <a:t>Selection of views and </a:t>
            </a:r>
            <a:r>
              <a:rPr lang="en-US" sz="1600" dirty="0" smtClean="0">
                <a:solidFill>
                  <a:srgbClr val="FF0000"/>
                </a:solidFill>
              </a:rPr>
              <a:t>navigation</a:t>
            </a:r>
            <a:r>
              <a:rPr lang="en-US" sz="1600" dirty="0" smtClean="0"/>
              <a:t> (</a:t>
            </a:r>
            <a:r>
              <a:rPr lang="en-US" sz="1600" strike="sngStrike" dirty="0" smtClean="0"/>
              <a:t>without page reloads</a:t>
            </a:r>
            <a:r>
              <a:rPr lang="en-US" sz="1600" dirty="0" smtClean="0"/>
              <a:t>) </a:t>
            </a:r>
            <a:r>
              <a:rPr lang="en-US" sz="1600" dirty="0" smtClean="0">
                <a:solidFill>
                  <a:srgbClr val="FF0000"/>
                </a:solidFill>
              </a:rPr>
              <a:t>that preserves page state, elements and data</a:t>
            </a:r>
          </a:p>
          <a:p>
            <a:pPr algn="ctr">
              <a:buNone/>
            </a:pPr>
            <a:r>
              <a:rPr lang="en-US" b="1" dirty="0" smtClean="0"/>
              <a:t>Real-time Communication</a:t>
            </a:r>
          </a:p>
          <a:p>
            <a:pPr algn="ctr">
              <a:buNone/>
            </a:pPr>
            <a:r>
              <a:rPr lang="en-US" sz="1600" dirty="0" smtClean="0">
                <a:solidFill>
                  <a:srgbClr val="FF0000"/>
                </a:solidFill>
              </a:rPr>
              <a:t>Two-way communication </a:t>
            </a:r>
            <a:r>
              <a:rPr lang="en-US" sz="1600" dirty="0" smtClean="0"/>
              <a:t>of a client application and web server </a:t>
            </a:r>
            <a:r>
              <a:rPr lang="en-US" sz="1600" strike="sngStrike" dirty="0" smtClean="0"/>
              <a:t>replaces one-way requests from a browser</a:t>
            </a:r>
          </a:p>
          <a:p>
            <a:pPr algn="ctr">
              <a:buNone/>
            </a:pPr>
            <a:r>
              <a:rPr lang="en-US" b="1" dirty="0" smtClean="0"/>
              <a:t>Local storage</a:t>
            </a:r>
          </a:p>
          <a:p>
            <a:pPr algn="ctr">
              <a:buNone/>
            </a:pPr>
            <a:r>
              <a:rPr lang="en-US" sz="1600" dirty="0" smtClean="0">
                <a:solidFill>
                  <a:srgbClr val="FF0000"/>
                </a:solidFill>
              </a:rPr>
              <a:t>Storing data on a browser </a:t>
            </a:r>
            <a:r>
              <a:rPr lang="en-US" sz="1600" dirty="0" smtClean="0"/>
              <a:t>for performance and offline access </a:t>
            </a:r>
            <a:r>
              <a:rPr lang="en-US" sz="1600" strike="sngStrike" dirty="0" smtClean="0"/>
              <a:t>replace cookies and intensive data loads from web server</a:t>
            </a:r>
            <a:endParaRPr lang="sv-SE" sz="1600" b="1" strike="sngStrike" dirty="0" err="1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 to SPA (Data sent from server)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	</a:t>
            </a:r>
          </a:p>
          <a:p>
            <a:pPr algn="ctr">
              <a:buNone/>
            </a:pPr>
            <a:r>
              <a:rPr lang="en-US" dirty="0" smtClean="0"/>
              <a:t>	To simplify the “spaghetti” of </a:t>
            </a:r>
            <a:r>
              <a:rPr lang="en-US" dirty="0" err="1" smtClean="0">
                <a:solidFill>
                  <a:srgbClr val="C00000"/>
                </a:solidFill>
              </a:rPr>
              <a:t>jQuery</a:t>
            </a:r>
            <a:r>
              <a:rPr lang="en-US" dirty="0" smtClean="0"/>
              <a:t> code that was happening on the client side. What was needed was an “opinionated” way to </a:t>
            </a:r>
            <a:r>
              <a:rPr lang="en-US" i="1" dirty="0" smtClean="0"/>
              <a:t>assemble HTML pages on the client from </a:t>
            </a:r>
            <a:r>
              <a:rPr lang="en-US" b="1" i="1" dirty="0" smtClean="0"/>
              <a:t>data</a:t>
            </a:r>
            <a:r>
              <a:rPr lang="en-US" i="1" dirty="0" smtClean="0"/>
              <a:t> that was fetched from the server</a:t>
            </a:r>
            <a:r>
              <a:rPr lang="en-US" dirty="0" smtClean="0"/>
              <a:t> – </a:t>
            </a:r>
            <a:r>
              <a:rPr lang="en-US" dirty="0" err="1" smtClean="0">
                <a:solidFill>
                  <a:srgbClr val="00B050"/>
                </a:solidFill>
              </a:rPr>
              <a:t>AngularJS</a:t>
            </a:r>
            <a:endParaRPr lang="sv-SE" sz="1600" dirty="0" smtClean="0">
              <a:solidFill>
                <a:srgbClr val="00B050"/>
              </a:solidFill>
            </a:endParaRPr>
          </a:p>
        </p:txBody>
      </p:sp>
      <p:pic>
        <p:nvPicPr>
          <p:cNvPr id="2050" name="Picture 2" descr="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434" y="3153616"/>
            <a:ext cx="3641633" cy="2512728"/>
          </a:xfrm>
          <a:prstGeom prst="rect">
            <a:avLst/>
          </a:prstGeom>
          <a:noFill/>
        </p:spPr>
      </p:pic>
      <p:pic>
        <p:nvPicPr>
          <p:cNvPr id="2052" name="Picture 4" descr="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31079" y="3190033"/>
            <a:ext cx="3641633" cy="2439894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871269" y="5684808"/>
            <a:ext cx="776378" cy="3278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77787B"/>
                </a:solidFill>
              </a:rPr>
              <a:t>jQuery</a:t>
            </a:r>
            <a:endParaRPr lang="en-US" b="1" dirty="0">
              <a:solidFill>
                <a:srgbClr val="77787B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871051" y="5684808"/>
            <a:ext cx="822960" cy="3278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77787B"/>
                </a:solidFill>
              </a:rPr>
              <a:t>AngularJS</a:t>
            </a:r>
            <a:endParaRPr lang="en-US" b="1" dirty="0">
              <a:solidFill>
                <a:srgbClr val="77787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endParaRPr lang="en-US" sz="3200" dirty="0" smtClean="0"/>
          </a:p>
          <a:p>
            <a:pPr algn="ctr">
              <a:buNone/>
            </a:pPr>
            <a:r>
              <a:rPr lang="en-US" sz="3200" dirty="0" err="1" smtClean="0"/>
              <a:t>AngularJS</a:t>
            </a:r>
            <a:r>
              <a:rPr lang="en-US" sz="3200" dirty="0" smtClean="0"/>
              <a:t> and Dependency Injection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vs. </a:t>
            </a:r>
            <a:r>
              <a:rPr lang="en-US" dirty="0" err="1" smtClean="0"/>
              <a:t>AngularJS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 smtClean="0"/>
              <a:t>Beijing Jiao Tong University </a:t>
            </a:r>
          </a:p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1800" y="795647"/>
            <a:ext cx="8280400" cy="5370203"/>
          </a:xfrm>
        </p:spPr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HTML is great for declaring static documents, </a:t>
            </a:r>
            <a:r>
              <a:rPr lang="en-US" dirty="0" smtClean="0">
                <a:solidFill>
                  <a:srgbClr val="FF0000"/>
                </a:solidFill>
              </a:rPr>
              <a:t>but</a:t>
            </a:r>
            <a:r>
              <a:rPr lang="en-US" dirty="0" smtClean="0"/>
              <a:t> it falters when we declare dynamic views in web apps.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b="1" dirty="0" err="1" smtClean="0"/>
              <a:t>AngularJS</a:t>
            </a:r>
            <a:r>
              <a:rPr lang="en-US" dirty="0" smtClean="0"/>
              <a:t> uses good old HTML (or HAML, Jade and friends!) as the </a:t>
            </a:r>
            <a:r>
              <a:rPr lang="en-US" dirty="0" smtClean="0">
                <a:solidFill>
                  <a:srgbClr val="FF0000"/>
                </a:solidFill>
              </a:rPr>
              <a:t>template language </a:t>
            </a:r>
            <a:r>
              <a:rPr lang="en-US" dirty="0" smtClean="0"/>
              <a:t>and lets us extend HTML’s syntax to express the app’s components clearly.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It automatically synchronizes data from the UI (view) with the JavaScript objects (model) through </a:t>
            </a:r>
            <a:r>
              <a:rPr lang="en-US" dirty="0" smtClean="0">
                <a:solidFill>
                  <a:srgbClr val="7030A0"/>
                </a:solidFill>
              </a:rPr>
              <a:t>2-way data binding</a:t>
            </a:r>
            <a:r>
              <a:rPr lang="en-US" dirty="0" smtClean="0"/>
              <a:t>. </a:t>
            </a:r>
          </a:p>
          <a:p>
            <a:pPr algn="ctr">
              <a:buNone/>
            </a:pPr>
            <a:endParaRPr lang="en-US" sz="1200" dirty="0" smtClean="0"/>
          </a:p>
          <a:p>
            <a:pPr algn="ctr">
              <a:buNone/>
            </a:pPr>
            <a:r>
              <a:rPr lang="en-US" dirty="0" smtClean="0"/>
              <a:t>It teaches the browser how to do </a:t>
            </a:r>
            <a:r>
              <a:rPr lang="en-US" dirty="0" smtClean="0">
                <a:solidFill>
                  <a:srgbClr val="7030A0"/>
                </a:solidFill>
              </a:rPr>
              <a:t>dependency injection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7030A0"/>
                </a:solidFill>
              </a:rPr>
              <a:t>inversion of control</a:t>
            </a:r>
            <a:r>
              <a:rPr lang="en-US" dirty="0" smtClean="0"/>
              <a:t>.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 - Liquid Energy TEMPLATE">
  <a:themeElements>
    <a:clrScheme name="SE_Blue_ab">
      <a:dk1>
        <a:srgbClr val="000000"/>
      </a:dk1>
      <a:lt1>
        <a:srgbClr val="FFFFFF"/>
      </a:lt1>
      <a:dk2>
        <a:srgbClr val="00A8B5"/>
      </a:dk2>
      <a:lt2>
        <a:srgbClr val="FFFFFF"/>
      </a:lt2>
      <a:accent1>
        <a:srgbClr val="00A8B5"/>
      </a:accent1>
      <a:accent2>
        <a:srgbClr val="005960"/>
      </a:accent2>
      <a:accent3>
        <a:srgbClr val="68B5C2"/>
      </a:accent3>
      <a:accent4>
        <a:srgbClr val="99CBD3"/>
      </a:accent4>
      <a:accent5>
        <a:srgbClr val="CBE2E7"/>
      </a:accent5>
      <a:accent6>
        <a:srgbClr val="7E959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E_Lime">
  <a:themeElements>
    <a:clrScheme name="SE_Lime_ab">
      <a:dk1>
        <a:srgbClr val="000000"/>
      </a:dk1>
      <a:lt1>
        <a:srgbClr val="FFFFFF"/>
      </a:lt1>
      <a:dk2>
        <a:srgbClr val="65BB10"/>
      </a:dk2>
      <a:lt2>
        <a:srgbClr val="FFFFFF"/>
      </a:lt2>
      <a:accent1>
        <a:srgbClr val="65BB10"/>
      </a:accent1>
      <a:accent2>
        <a:srgbClr val="206000"/>
      </a:accent2>
      <a:accent3>
        <a:srgbClr val="8EC76E"/>
      </a:accent3>
      <a:accent4>
        <a:srgbClr val="B2D69A"/>
      </a:accent4>
      <a:accent5>
        <a:srgbClr val="D7EACA"/>
      </a:accent5>
      <a:accent6>
        <a:srgbClr val="869C7D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SE Orange">
  <a:themeElements>
    <a:clrScheme name="SE_Orange_ab">
      <a:dk1>
        <a:srgbClr val="000000"/>
      </a:dk1>
      <a:lt1>
        <a:srgbClr val="FFFFFF"/>
      </a:lt1>
      <a:dk2>
        <a:srgbClr val="EC7100"/>
      </a:dk2>
      <a:lt2>
        <a:srgbClr val="FFFFFF"/>
      </a:lt2>
      <a:accent1>
        <a:srgbClr val="EC7100"/>
      </a:accent1>
      <a:accent2>
        <a:srgbClr val="773B00"/>
      </a:accent2>
      <a:accent3>
        <a:srgbClr val="EF9152"/>
      </a:accent3>
      <a:accent4>
        <a:srgbClr val="F4B284"/>
      </a:accent4>
      <a:accent5>
        <a:srgbClr val="FAD6BB"/>
      </a:accent5>
      <a:accent6>
        <a:srgbClr val="AD876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SE_Red">
  <a:themeElements>
    <a:clrScheme name="SE_Red_ab">
      <a:dk1>
        <a:srgbClr val="000000"/>
      </a:dk1>
      <a:lt1>
        <a:srgbClr val="FFFFFF"/>
      </a:lt1>
      <a:dk2>
        <a:srgbClr val="D4041D"/>
      </a:dk2>
      <a:lt2>
        <a:srgbClr val="FFFFFF"/>
      </a:lt2>
      <a:accent1>
        <a:srgbClr val="D4041D"/>
      </a:accent1>
      <a:accent2>
        <a:srgbClr val="500000"/>
      </a:accent2>
      <a:accent3>
        <a:srgbClr val="DD6249"/>
      </a:accent3>
      <a:accent4>
        <a:srgbClr val="E69178"/>
      </a:accent4>
      <a:accent5>
        <a:srgbClr val="F2C5B4"/>
      </a:accent5>
      <a:accent6>
        <a:srgbClr val="926C65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SE_Purple">
  <a:themeElements>
    <a:clrScheme name="SE_Purple_ab">
      <a:dk1>
        <a:srgbClr val="000000"/>
      </a:dk1>
      <a:lt1>
        <a:srgbClr val="FFFFFF"/>
      </a:lt1>
      <a:dk2>
        <a:srgbClr val="96078E"/>
      </a:dk2>
      <a:lt2>
        <a:srgbClr val="FFFFFF"/>
      </a:lt2>
      <a:accent1>
        <a:srgbClr val="96078E"/>
      </a:accent1>
      <a:accent2>
        <a:srgbClr val="390049"/>
      </a:accent2>
      <a:accent3>
        <a:srgbClr val="A45EA2"/>
      </a:accent3>
      <a:accent4>
        <a:srgbClr val="BD8CBC"/>
      </a:accent4>
      <a:accent5>
        <a:srgbClr val="D8C0DD"/>
      </a:accent5>
      <a:accent6>
        <a:srgbClr val="826C8A"/>
      </a:accent6>
      <a:hlink>
        <a:srgbClr val="0070C0"/>
      </a:hlink>
      <a:folHlink>
        <a:srgbClr val="D4041D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SE_Cherry">
  <a:themeElements>
    <a:clrScheme name="SE_Cherry_ab">
      <a:dk1>
        <a:srgbClr val="000000"/>
      </a:dk1>
      <a:lt1>
        <a:srgbClr val="FFFFFF"/>
      </a:lt1>
      <a:dk2>
        <a:srgbClr val="CE0057"/>
      </a:dk2>
      <a:lt2>
        <a:srgbClr val="FFFFFF"/>
      </a:lt2>
      <a:accent1>
        <a:srgbClr val="CE0057"/>
      </a:accent1>
      <a:accent2>
        <a:srgbClr val="7F0036"/>
      </a:accent2>
      <a:accent3>
        <a:srgbClr val="D76277"/>
      </a:accent3>
      <a:accent4>
        <a:srgbClr val="E1929A"/>
      </a:accent4>
      <a:accent5>
        <a:srgbClr val="EFC5C7"/>
      </a:accent5>
      <a:accent6>
        <a:srgbClr val="B27A80"/>
      </a:accent6>
      <a:hlink>
        <a:srgbClr val="0070C0"/>
      </a:hlink>
      <a:folHlink>
        <a:srgbClr val="96078E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LiquidEnergyPPT V1 17-08-09">
  <a:themeElements>
    <a:clrScheme name="SE_Blue_ab">
      <a:dk1>
        <a:srgbClr val="000000"/>
      </a:dk1>
      <a:lt1>
        <a:srgbClr val="FFFFFF"/>
      </a:lt1>
      <a:dk2>
        <a:srgbClr val="00A8B5"/>
      </a:dk2>
      <a:lt2>
        <a:srgbClr val="FFFFFF"/>
      </a:lt2>
      <a:accent1>
        <a:srgbClr val="00A8B5"/>
      </a:accent1>
      <a:accent2>
        <a:srgbClr val="005960"/>
      </a:accent2>
      <a:accent3>
        <a:srgbClr val="68B5C2"/>
      </a:accent3>
      <a:accent4>
        <a:srgbClr val="99CBD3"/>
      </a:accent4>
      <a:accent5>
        <a:srgbClr val="CBE2E7"/>
      </a:accent5>
      <a:accent6>
        <a:srgbClr val="7E959C"/>
      </a:accent6>
      <a:hlink>
        <a:srgbClr val="0070C0"/>
      </a:hlink>
      <a:folHlink>
        <a:srgbClr val="CE0057"/>
      </a:folHlink>
    </a:clrScheme>
    <a:fontScheme name="SE Rebrand DNA">
      <a:majorFont>
        <a:latin typeface="American Typewriter SE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MC brand template 2007 rev D 1">
        <a:dk1>
          <a:srgbClr val="000000"/>
        </a:dk1>
        <a:lt1>
          <a:srgbClr val="FFFFFF"/>
        </a:lt1>
        <a:dk2>
          <a:srgbClr val="AE0E14"/>
        </a:dk2>
        <a:lt2>
          <a:srgbClr val="FFFFFF"/>
        </a:lt2>
        <a:accent1>
          <a:srgbClr val="870000"/>
        </a:accent1>
        <a:accent2>
          <a:srgbClr val="AE1114"/>
        </a:accent2>
        <a:accent3>
          <a:srgbClr val="D3AAAA"/>
        </a:accent3>
        <a:accent4>
          <a:srgbClr val="DADADA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2">
        <a:dk1>
          <a:srgbClr val="000000"/>
        </a:dk1>
        <a:lt1>
          <a:srgbClr val="FFFFFF"/>
        </a:lt1>
        <a:dk2>
          <a:srgbClr val="DA6800"/>
        </a:dk2>
        <a:lt2>
          <a:srgbClr val="FFFFFF"/>
        </a:lt2>
        <a:accent1>
          <a:srgbClr val="D04F00"/>
        </a:accent1>
        <a:accent2>
          <a:srgbClr val="DA6800"/>
        </a:accent2>
        <a:accent3>
          <a:srgbClr val="EAB9AA"/>
        </a:accent3>
        <a:accent4>
          <a:srgbClr val="DADADA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3">
        <a:dk1>
          <a:srgbClr val="000000"/>
        </a:dk1>
        <a:lt1>
          <a:srgbClr val="FFFFFF"/>
        </a:lt1>
        <a:dk2>
          <a:srgbClr val="499335"/>
        </a:dk2>
        <a:lt2>
          <a:srgbClr val="FFFFFF"/>
        </a:lt2>
        <a:accent1>
          <a:srgbClr val="3E7835"/>
        </a:accent1>
        <a:accent2>
          <a:srgbClr val="499335"/>
        </a:accent2>
        <a:accent3>
          <a:srgbClr val="B1C8AE"/>
        </a:accent3>
        <a:accent4>
          <a:srgbClr val="DADADA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4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006666"/>
        </a:accent1>
        <a:accent2>
          <a:srgbClr val="009999"/>
        </a:accent2>
        <a:accent3>
          <a:srgbClr val="AACACA"/>
        </a:accent3>
        <a:accent4>
          <a:srgbClr val="DADADA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5">
        <a:dk1>
          <a:srgbClr val="000000"/>
        </a:dk1>
        <a:lt1>
          <a:srgbClr val="FFFFFF"/>
        </a:lt1>
        <a:dk2>
          <a:srgbClr val="91004B"/>
        </a:dk2>
        <a:lt2>
          <a:srgbClr val="FFFFFF"/>
        </a:lt2>
        <a:accent1>
          <a:srgbClr val="660033"/>
        </a:accent1>
        <a:accent2>
          <a:srgbClr val="91004B"/>
        </a:accent2>
        <a:accent3>
          <a:srgbClr val="C7AAB1"/>
        </a:accent3>
        <a:accent4>
          <a:srgbClr val="DADAD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6">
        <a:dk1>
          <a:srgbClr val="000000"/>
        </a:dk1>
        <a:lt1>
          <a:srgbClr val="FFFFFF"/>
        </a:lt1>
        <a:dk2>
          <a:srgbClr val="552969"/>
        </a:dk2>
        <a:lt2>
          <a:srgbClr val="FFFFFF"/>
        </a:lt2>
        <a:accent1>
          <a:srgbClr val="361F51"/>
        </a:accent1>
        <a:accent2>
          <a:srgbClr val="552969"/>
        </a:accent2>
        <a:accent3>
          <a:srgbClr val="B4ACB9"/>
        </a:accent3>
        <a:accent4>
          <a:srgbClr val="DADADA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MC brand template 2007 rev D 7">
        <a:dk1>
          <a:srgbClr val="DC0000"/>
        </a:dk1>
        <a:lt1>
          <a:srgbClr val="FFFFFF"/>
        </a:lt1>
        <a:dk2>
          <a:srgbClr val="AE1114"/>
        </a:dk2>
        <a:lt2>
          <a:srgbClr val="000000"/>
        </a:lt2>
        <a:accent1>
          <a:srgbClr val="870000"/>
        </a:accent1>
        <a:accent2>
          <a:srgbClr val="AE1114"/>
        </a:accent2>
        <a:accent3>
          <a:srgbClr val="FFFFFF"/>
        </a:accent3>
        <a:accent4>
          <a:srgbClr val="BC0000"/>
        </a:accent4>
        <a:accent5>
          <a:srgbClr val="C3AAAA"/>
        </a:accent5>
        <a:accent6>
          <a:srgbClr val="9D0E11"/>
        </a:accent6>
        <a:hlink>
          <a:srgbClr val="DC0000"/>
        </a:hlink>
        <a:folHlink>
          <a:srgbClr val="FF3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8">
        <a:dk1>
          <a:srgbClr val="FF9100"/>
        </a:dk1>
        <a:lt1>
          <a:srgbClr val="FFFFFF"/>
        </a:lt1>
        <a:dk2>
          <a:srgbClr val="DA6800"/>
        </a:dk2>
        <a:lt2>
          <a:srgbClr val="000000"/>
        </a:lt2>
        <a:accent1>
          <a:srgbClr val="D04F00"/>
        </a:accent1>
        <a:accent2>
          <a:srgbClr val="DA6800"/>
        </a:accent2>
        <a:accent3>
          <a:srgbClr val="FFFFFF"/>
        </a:accent3>
        <a:accent4>
          <a:srgbClr val="DA7B00"/>
        </a:accent4>
        <a:accent5>
          <a:srgbClr val="E4B2AA"/>
        </a:accent5>
        <a:accent6>
          <a:srgbClr val="C55E00"/>
        </a:accent6>
        <a:hlink>
          <a:srgbClr val="FF9100"/>
        </a:hlink>
        <a:folHlink>
          <a:srgbClr val="FFA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9">
        <a:dk1>
          <a:srgbClr val="8CC63F"/>
        </a:dk1>
        <a:lt1>
          <a:srgbClr val="FFFFFF"/>
        </a:lt1>
        <a:dk2>
          <a:srgbClr val="499335"/>
        </a:dk2>
        <a:lt2>
          <a:srgbClr val="000000"/>
        </a:lt2>
        <a:accent1>
          <a:srgbClr val="3E7835"/>
        </a:accent1>
        <a:accent2>
          <a:srgbClr val="499335"/>
        </a:accent2>
        <a:accent3>
          <a:srgbClr val="FFFFFF"/>
        </a:accent3>
        <a:accent4>
          <a:srgbClr val="77A934"/>
        </a:accent4>
        <a:accent5>
          <a:srgbClr val="AFBEAE"/>
        </a:accent5>
        <a:accent6>
          <a:srgbClr val="41852F"/>
        </a:accent6>
        <a:hlink>
          <a:srgbClr val="8CC63F"/>
        </a:hlink>
        <a:folHlink>
          <a:srgbClr val="B7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0">
        <a:dk1>
          <a:srgbClr val="00C2B4"/>
        </a:dk1>
        <a:lt1>
          <a:srgbClr val="FFFFFF"/>
        </a:lt1>
        <a:dk2>
          <a:srgbClr val="009999"/>
        </a:dk2>
        <a:lt2>
          <a:srgbClr val="000000"/>
        </a:lt2>
        <a:accent1>
          <a:srgbClr val="006666"/>
        </a:accent1>
        <a:accent2>
          <a:srgbClr val="009999"/>
        </a:accent2>
        <a:accent3>
          <a:srgbClr val="FFFFFF"/>
        </a:accent3>
        <a:accent4>
          <a:srgbClr val="00A599"/>
        </a:accent4>
        <a:accent5>
          <a:srgbClr val="AAB8B8"/>
        </a:accent5>
        <a:accent6>
          <a:srgbClr val="008A8A"/>
        </a:accent6>
        <a:hlink>
          <a:srgbClr val="00C2B4"/>
        </a:hlink>
        <a:folHlink>
          <a:srgbClr val="97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1">
        <a:dk1>
          <a:srgbClr val="AF2B6B"/>
        </a:dk1>
        <a:lt1>
          <a:srgbClr val="FFFFFF"/>
        </a:lt1>
        <a:dk2>
          <a:srgbClr val="91004B"/>
        </a:dk2>
        <a:lt2>
          <a:srgbClr val="000000"/>
        </a:lt2>
        <a:accent1>
          <a:srgbClr val="660033"/>
        </a:accent1>
        <a:accent2>
          <a:srgbClr val="91004B"/>
        </a:accent2>
        <a:accent3>
          <a:srgbClr val="FFFFFF"/>
        </a:accent3>
        <a:accent4>
          <a:srgbClr val="95235A"/>
        </a:accent4>
        <a:accent5>
          <a:srgbClr val="B8AAAD"/>
        </a:accent5>
        <a:accent6>
          <a:srgbClr val="830043"/>
        </a:accent6>
        <a:hlink>
          <a:srgbClr val="AF2B6B"/>
        </a:hlink>
        <a:folHlink>
          <a:srgbClr val="B952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MC brand template 2007 rev D 12">
        <a:dk1>
          <a:srgbClr val="99388C"/>
        </a:dk1>
        <a:lt1>
          <a:srgbClr val="FFFFFF"/>
        </a:lt1>
        <a:dk2>
          <a:srgbClr val="552969"/>
        </a:dk2>
        <a:lt2>
          <a:srgbClr val="000000"/>
        </a:lt2>
        <a:accent1>
          <a:srgbClr val="361F51"/>
        </a:accent1>
        <a:accent2>
          <a:srgbClr val="552969"/>
        </a:accent2>
        <a:accent3>
          <a:srgbClr val="FFFFFF"/>
        </a:accent3>
        <a:accent4>
          <a:srgbClr val="822E77"/>
        </a:accent4>
        <a:accent5>
          <a:srgbClr val="AEABB3"/>
        </a:accent5>
        <a:accent6>
          <a:srgbClr val="4C245E"/>
        </a:accent6>
        <a:hlink>
          <a:srgbClr val="99388C"/>
        </a:hlink>
        <a:folHlink>
          <a:srgbClr val="C73C9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B1936BC6A3674D9D095E5A89BD8B8A" ma:contentTypeVersion="1" ma:contentTypeDescription="Create a new document." ma:contentTypeScope="" ma:versionID="c2e3eb12613c1b174384d1487473fb06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949202dcc3c1780e91e58fb2af340b1d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D5B1BAB-20D1-4041-858C-3DF7A9DD09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807E9B76-B933-47EA-B8C8-B5D5CA3F2B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A28C3-7298-4AE7-889F-409D23CEA9A3}">
  <ds:schemaRefs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schemas.microsoft.com/sharepoint/v3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- Liquid Energy TEMPLATE</Template>
  <TotalTime>0</TotalTime>
  <Words>1959</Words>
  <Application>Microsoft Office PowerPoint</Application>
  <PresentationFormat>On-screen Show (4:3)</PresentationFormat>
  <Paragraphs>382</Paragraphs>
  <Slides>35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7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PPT - Liquid Energy TEMPLATE</vt:lpstr>
      <vt:lpstr>SE_Lime</vt:lpstr>
      <vt:lpstr>SE Orange</vt:lpstr>
      <vt:lpstr>SE_Red</vt:lpstr>
      <vt:lpstr>SE_Purple</vt:lpstr>
      <vt:lpstr>SE_Cherry</vt:lpstr>
      <vt:lpstr>LiquidEnergyPPT V1 17-08-09</vt:lpstr>
      <vt:lpstr>Nourriture - Connect People with Ingredients</vt:lpstr>
      <vt:lpstr>Slide 2</vt:lpstr>
      <vt:lpstr>What Web App</vt:lpstr>
      <vt:lpstr>Web Page to Web App (HTML sent from server)</vt:lpstr>
      <vt:lpstr>What Single Page App</vt:lpstr>
      <vt:lpstr>Characteristics of SPA</vt:lpstr>
      <vt:lpstr>Web App to SPA (Data sent from server)</vt:lpstr>
      <vt:lpstr>Slide 8</vt:lpstr>
      <vt:lpstr>HTML vs. AngularJS </vt:lpstr>
      <vt:lpstr>What MVVM (Model View ViewModel)</vt:lpstr>
      <vt:lpstr>How MVVM (Model View ViewModel)</vt:lpstr>
      <vt:lpstr>MVVM has Controller?</vt:lpstr>
      <vt:lpstr>MVC vs. MVVM</vt:lpstr>
      <vt:lpstr>What Inversion of Control</vt:lpstr>
      <vt:lpstr>How Inversion of Control</vt:lpstr>
      <vt:lpstr>What Dependency Injection</vt:lpstr>
      <vt:lpstr>Slide 17</vt:lpstr>
      <vt:lpstr>Key Challenges of SPA</vt:lpstr>
      <vt:lpstr>SPA Framework - AngularJS</vt:lpstr>
      <vt:lpstr>Slide 20</vt:lpstr>
      <vt:lpstr>Directives ng-model Teach HTML new tricks</vt:lpstr>
      <vt:lpstr>Iterating with the ng-repeat Directive</vt:lpstr>
      <vt:lpstr>Iterating with the ng-repeat Directive by Filter</vt:lpstr>
      <vt:lpstr>Slide 24</vt:lpstr>
      <vt:lpstr>What Scope (ViewModel = Model for View)</vt:lpstr>
      <vt:lpstr>Dependency Injection and Controller</vt:lpstr>
      <vt:lpstr>Slide 27</vt:lpstr>
      <vt:lpstr>What Module</vt:lpstr>
      <vt:lpstr>Create a Controller in Module</vt:lpstr>
      <vt:lpstr>What Routes</vt:lpstr>
      <vt:lpstr>Route among different Views @ View 1</vt:lpstr>
      <vt:lpstr>Func @ addCustomer</vt:lpstr>
      <vt:lpstr>What Factory</vt:lpstr>
      <vt:lpstr>How Factory</vt:lpstr>
      <vt:lpstr>Reference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subject>One way QA and Delivery of Apps</dc:subject>
  <dc:creator/>
  <dc:description>3/155 01-LXE 110 1400 Uen_x000d_Rev A</dc:description>
  <cp:lastModifiedBy/>
  <cp:revision>1</cp:revision>
  <dcterms:created xsi:type="dcterms:W3CDTF">2011-11-30T11:01:39Z</dcterms:created>
  <dcterms:modified xsi:type="dcterms:W3CDTF">2014-11-20T08:51:14Z</dcterms:modified>
  <cp:contentType>Document</cp:contentTyp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x">
    <vt:lpwstr>1</vt:lpwstr>
  </property>
  <property fmtid="{D5CDD505-2E9C-101B-9397-08002B2CF9AE}" pid="3" name="Checked">
    <vt:lpwstr/>
  </property>
  <property fmtid="{D5CDD505-2E9C-101B-9397-08002B2CF9AE}" pid="4" name="Reference">
    <vt:lpwstr/>
  </property>
  <property fmtid="{D5CDD505-2E9C-101B-9397-08002B2CF9AE}" pid="5" name="LeftFooterField">
    <vt:lpwstr>DocNo</vt:lpwstr>
  </property>
  <property fmtid="{D5CDD505-2E9C-101B-9397-08002B2CF9AE}" pid="6" name="RightFooterField">
    <vt:lpwstr>Title</vt:lpwstr>
  </property>
  <property fmtid="{D5CDD505-2E9C-101B-9397-08002B2CF9AE}" pid="7" name="MiddleFooterField">
    <vt:lpwstr>Date</vt:lpwstr>
  </property>
  <property fmtid="{D5CDD505-2E9C-101B-9397-08002B2CF9AE}" pid="8" name="SecClassViewType">
    <vt:lpwstr>False</vt:lpwstr>
  </property>
  <property fmtid="{D5CDD505-2E9C-101B-9397-08002B2CF9AE}" pid="9" name="FooterType">
    <vt:lpwstr>CVL</vt:lpwstr>
  </property>
  <property fmtid="{D5CDD505-2E9C-101B-9397-08002B2CF9AE}" pid="10" name="DocumentType">
    <vt:lpwstr>EnOHLogoNew2001</vt:lpwstr>
  </property>
  <property fmtid="{D5CDD505-2E9C-101B-9397-08002B2CF9AE}" pid="11" name="TemplateName">
    <vt:lpwstr>EN/FAD 109 0015/8</vt:lpwstr>
  </property>
  <property fmtid="{D5CDD505-2E9C-101B-9397-08002B2CF9AE}" pid="12" name="TemplateVersion">
    <vt:lpwstr>R1A</vt:lpwstr>
  </property>
  <property fmtid="{D5CDD505-2E9C-101B-9397-08002B2CF9AE}" pid="13" name="TotalNumb">
    <vt:lpwstr>False</vt:lpwstr>
  </property>
  <property fmtid="{D5CDD505-2E9C-101B-9397-08002B2CF9AE}" pid="14" name="TemplateFileRevState">
    <vt:lpwstr>E</vt:lpwstr>
  </property>
  <property fmtid="{D5CDD505-2E9C-101B-9397-08002B2CF9AE}" pid="15" name="ContentTypeId">
    <vt:lpwstr>0x01010033B1936BC6A3674D9D095E5A89BD8B8A</vt:lpwstr>
  </property>
  <property fmtid="{D5CDD505-2E9C-101B-9397-08002B2CF9AE}" pid="16" name="DocumentSource">
    <vt:lpwstr>This document is managed in metaDoc.</vt:lpwstr>
  </property>
  <property fmtid="{D5CDD505-2E9C-101B-9397-08002B2CF9AE}" pid="17" name="SecurityClass">
    <vt:lpwstr>Company Internal</vt:lpwstr>
  </property>
  <property fmtid="{D5CDD505-2E9C-101B-9397-08002B2CF9AE}" pid="18" name="Prepared">
    <vt:lpwstr>SEM/CVEIO JOHAN HAMMER</vt:lpwstr>
  </property>
  <property fmtid="{D5CDD505-2E9C-101B-9397-08002B2CF9AE}" pid="19" name="Date">
    <vt:lpwstr>2011-12-13</vt:lpwstr>
  </property>
  <property fmtid="{D5CDD505-2E9C-101B-9397-08002B2CF9AE}" pid="20" name="Revision">
    <vt:lpwstr>A</vt:lpwstr>
  </property>
  <property fmtid="{D5CDD505-2E9C-101B-9397-08002B2CF9AE}" pid="21" name="Title">
    <vt:lpwstr>One way QA and Delivery of Apps</vt:lpwstr>
  </property>
  <property fmtid="{D5CDD505-2E9C-101B-9397-08002B2CF9AE}" pid="22" name="DocName">
    <vt:lpwstr>PROCESS DESCRIPTION</vt:lpwstr>
  </property>
  <property fmtid="{D5CDD505-2E9C-101B-9397-08002B2CF9AE}" pid="23" name="DocNo">
    <vt:lpwstr>3/155 01-LXE 110 1400 Uen</vt:lpwstr>
  </property>
  <property fmtid="{D5CDD505-2E9C-101B-9397-08002B2CF9AE}" pid="24" name="ApprovedBy">
    <vt:lpwstr>SEM/CVEIO (JOHAN HAMMER)</vt:lpwstr>
  </property>
  <property fmtid="{D5CDD505-2E9C-101B-9397-08002B2CF9AE}" pid="25" name="Keyword">
    <vt:lpwstr>ONE WAY QA AND DELIVERY OF APPS_x000d_
UNIFIED</vt:lpwstr>
  </property>
</Properties>
</file>

<file path=docProps/thumbnail.jpeg>
</file>